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49"/>
  </p:notesMasterIdLst>
  <p:sldIdLst>
    <p:sldId id="256" r:id="rId2"/>
    <p:sldId id="271" r:id="rId3"/>
    <p:sldId id="259" r:id="rId4"/>
    <p:sldId id="323" r:id="rId5"/>
    <p:sldId id="272" r:id="rId6"/>
    <p:sldId id="297" r:id="rId7"/>
    <p:sldId id="280" r:id="rId8"/>
    <p:sldId id="302" r:id="rId9"/>
    <p:sldId id="266" r:id="rId10"/>
    <p:sldId id="282" r:id="rId11"/>
    <p:sldId id="283" r:id="rId12"/>
    <p:sldId id="321" r:id="rId13"/>
    <p:sldId id="319" r:id="rId14"/>
    <p:sldId id="320" r:id="rId15"/>
    <p:sldId id="300" r:id="rId16"/>
    <p:sldId id="299" r:id="rId17"/>
    <p:sldId id="285" r:id="rId18"/>
    <p:sldId id="324" r:id="rId19"/>
    <p:sldId id="276" r:id="rId20"/>
    <p:sldId id="277" r:id="rId21"/>
    <p:sldId id="278" r:id="rId22"/>
    <p:sldId id="279" r:id="rId23"/>
    <p:sldId id="306" r:id="rId24"/>
    <p:sldId id="287" r:id="rId25"/>
    <p:sldId id="288" r:id="rId26"/>
    <p:sldId id="289" r:id="rId27"/>
    <p:sldId id="307" r:id="rId28"/>
    <p:sldId id="325" r:id="rId29"/>
    <p:sldId id="304" r:id="rId30"/>
    <p:sldId id="308" r:id="rId31"/>
    <p:sldId id="305" r:id="rId32"/>
    <p:sldId id="310" r:id="rId33"/>
    <p:sldId id="311" r:id="rId34"/>
    <p:sldId id="313" r:id="rId35"/>
    <p:sldId id="314" r:id="rId36"/>
    <p:sldId id="315" r:id="rId37"/>
    <p:sldId id="316" r:id="rId38"/>
    <p:sldId id="317" r:id="rId39"/>
    <p:sldId id="318" r:id="rId40"/>
    <p:sldId id="301" r:id="rId41"/>
    <p:sldId id="291" r:id="rId42"/>
    <p:sldId id="292" r:id="rId43"/>
    <p:sldId id="303" r:id="rId44"/>
    <p:sldId id="293" r:id="rId45"/>
    <p:sldId id="294" r:id="rId46"/>
    <p:sldId id="326" r:id="rId47"/>
    <p:sldId id="327" r:id="rId4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5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4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580B9-4542-4206-B241-8F704FFCE262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9E2B3B-8A39-4587-AA85-00AAF2AE59E5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76423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E2B3B-8A39-4587-AA85-00AAF2AE59E5}" type="slidenum">
              <a:rPr lang="bs-Latn-BA" smtClean="0"/>
              <a:t>18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652498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E2B3B-8A39-4587-AA85-00AAF2AE59E5}" type="slidenum">
              <a:rPr lang="bs-Latn-BA" smtClean="0"/>
              <a:t>31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843027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5F07B36-0BA5-4A53-9503-7736D7004B0E}" type="slidenum">
              <a:rPr lang="en-GB" smtClean="0"/>
              <a:pPr eaLnBrk="1" hangingPunct="1"/>
              <a:t>36</a:t>
            </a:fld>
            <a:endParaRPr lang="en-GB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smtClean="0"/>
              <a:t>Olweus, Arsenaul, Sourander, Latikainen</a:t>
            </a:r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251EC94-30DD-4AAE-AB25-750A3F50333D}" type="slidenum">
              <a:rPr lang="en-GB" smtClean="0"/>
              <a:pPr eaLnBrk="1" hangingPunct="1"/>
              <a:t>37</a:t>
            </a:fld>
            <a:endParaRPr lang="en-GB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C17A705-1CA9-4D8D-BEF0-E7F66DCB957A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bs-Latn-B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7FE7909-AAEE-447C-9565-F08DC2D588A0}" type="slidenum">
              <a:rPr lang="bs-Latn-BA" smtClean="0"/>
              <a:t>‹#›</a:t>
            </a:fld>
            <a:endParaRPr lang="bs-Latn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A705-1CA9-4D8D-BEF0-E7F66DCB957A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7909-AAEE-447C-9565-F08DC2D588A0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A705-1CA9-4D8D-BEF0-E7F66DCB957A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7909-AAEE-447C-9565-F08DC2D588A0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 rtlCol="0">
            <a:normAutofit/>
          </a:bodyPr>
          <a:lstStyle/>
          <a:p>
            <a:pPr lvl="0"/>
            <a:endParaRPr lang="hr-HR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D14D3-9883-4F4B-B656-F57F6DE93C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312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C17A705-1CA9-4D8D-BEF0-E7F66DCB957A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7FE7909-AAEE-447C-9565-F08DC2D588A0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bs-Latn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C17A705-1CA9-4D8D-BEF0-E7F66DCB957A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bs-Latn-B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7FE7909-AAEE-447C-9565-F08DC2D588A0}" type="slidenum">
              <a:rPr lang="bs-Latn-BA" smtClean="0"/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A705-1CA9-4D8D-BEF0-E7F66DCB957A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7909-AAEE-447C-9565-F08DC2D588A0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A705-1CA9-4D8D-BEF0-E7F66DCB957A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7909-AAEE-447C-9565-F08DC2D588A0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C17A705-1CA9-4D8D-BEF0-E7F66DCB957A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FE7909-AAEE-447C-9565-F08DC2D588A0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A705-1CA9-4D8D-BEF0-E7F66DCB957A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7909-AAEE-447C-9565-F08DC2D588A0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C17A705-1CA9-4D8D-BEF0-E7F66DCB957A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7FE7909-AAEE-447C-9565-F08DC2D588A0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bs-Latn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C17A705-1CA9-4D8D-BEF0-E7F66DCB957A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FE7909-AAEE-447C-9565-F08DC2D588A0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bs-Latn-B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C17A705-1CA9-4D8D-BEF0-E7F66DCB957A}" type="datetimeFigureOut">
              <a:rPr lang="bs-Latn-BA" smtClean="0"/>
              <a:t>13.12.2013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bs-Latn-B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7FE7909-AAEE-447C-9565-F08DC2D588A0}" type="slidenum">
              <a:rPr lang="bs-Latn-BA" smtClean="0"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  <p:sldLayoutId id="2147484020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://www.ncbi.nlm.nih.gov/pubmed?term=%22Rumboldt%20M%22%5bAuthor%5d&amp;itool=EntrezSystem2.PEntrez.Pubmed.Pubmed_ResultsPanel.Pubmed_RVAbstract" TargetMode="External"/><Relationship Id="rId5" Type="http://schemas.openxmlformats.org/officeDocument/2006/relationships/hyperlink" Target="http://www.ncbi.nlm.nih.gov/pubmed?term=%22Cerni%20Obrdalj%20E%22%5bAuthor%5d&amp;itool=EntrezSystem2.PEntrez.Pubmed.Pubmed_ResultsPanel.Pubmed_RVAbstract" TargetMode="External"/><Relationship Id="rId4" Type="http://schemas.openxmlformats.org/officeDocument/2006/relationships/image" Target="../media/image7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hyperlink" Target="http://www.ncbi.nlm.nih.gov/pubmed?term=%22Rumboldt%20M%22%5bAuthor%5d&amp;itool=EntrezSystem2.PEntrez.Pubmed.Pubmed_ResultsPanel.Pubmed_RVAbstract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hyperlink" Target="http://www.ncbi.nlm.nih.gov/pubmed?term=%22Cerni%20Obrdalj%20E%22%5bAuthor%5d&amp;itool=EntrezSystem2.PEntrez.Pubmed.Pubmed_ResultsPanel.Pubmed_RVAbstract" TargetMode="External"/><Relationship Id="rId5" Type="http://schemas.openxmlformats.org/officeDocument/2006/relationships/image" Target="../media/image9.emf"/><Relationship Id="rId4" Type="http://schemas.openxmlformats.org/officeDocument/2006/relationships/oleObject" Target="../embeddings/oleObject2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Karakteristike morbiditeta školske djece i mladeži</a:t>
            </a:r>
            <a:endParaRPr lang="bs-Latn-B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bs-Latn-BA" sz="2800" dirty="0" smtClean="0"/>
              <a:t>Doc. dr. sc. Edita Černi Obrdalj dr. med. </a:t>
            </a:r>
          </a:p>
          <a:p>
            <a:r>
              <a:rPr lang="bs-Latn-BA" sz="2800" dirty="0"/>
              <a:t>s</a:t>
            </a:r>
            <a:r>
              <a:rPr lang="bs-Latn-BA" sz="2800" dirty="0" smtClean="0"/>
              <a:t>pecijlist obiteljske medicine</a:t>
            </a:r>
            <a:endParaRPr lang="bs-Latn-BA" sz="2800" dirty="0"/>
          </a:p>
        </p:txBody>
      </p:sp>
    </p:spTree>
    <p:extLst>
      <p:ext uri="{BB962C8B-B14F-4D97-AF65-F5344CB8AC3E}">
        <p14:creationId xmlns:p14="http://schemas.microsoft.com/office/powerpoint/2010/main" val="4262039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Gojaznost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s-Latn-BA" dirty="0" smtClean="0"/>
              <a:t>Posljednjih godina zadobija epidemijske razmjere</a:t>
            </a:r>
          </a:p>
          <a:p>
            <a:r>
              <a:rPr lang="bs-Latn-BA" dirty="0" smtClean="0"/>
              <a:t>Nedovoljno kretanje</a:t>
            </a:r>
          </a:p>
          <a:p>
            <a:r>
              <a:rPr lang="bs-Latn-BA" dirty="0" smtClean="0"/>
              <a:t>Kalorična, „brza“ prehrana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011613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4694"/>
            <a:ext cx="7467600" cy="1143000"/>
          </a:xfrm>
        </p:spPr>
        <p:txBody>
          <a:bodyPr/>
          <a:lstStyle/>
          <a:p>
            <a:r>
              <a:rPr lang="bs-Latn-BA" dirty="0" smtClean="0"/>
              <a:t>POTHRANJENOST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s-Latn-BA" dirty="0" smtClean="0"/>
              <a:t>Tjelesna težina ispod 5. </a:t>
            </a:r>
          </a:p>
          <a:p>
            <a:pPr marL="0" indent="0">
              <a:buNone/>
            </a:pPr>
            <a:r>
              <a:rPr lang="bs-Latn-BA" dirty="0" smtClean="0"/>
              <a:t>    percentile</a:t>
            </a:r>
          </a:p>
          <a:p>
            <a:r>
              <a:rPr lang="bs-Latn-BA" dirty="0" smtClean="0"/>
              <a:t>U adolescenciji najčešće</a:t>
            </a:r>
          </a:p>
          <a:p>
            <a:pPr marL="0" indent="0">
              <a:buNone/>
            </a:pPr>
            <a:r>
              <a:rPr lang="bs-Latn-BA" dirty="0"/>
              <a:t> </a:t>
            </a:r>
            <a:r>
              <a:rPr lang="bs-Latn-BA" dirty="0" smtClean="0"/>
              <a:t>   bulimija i anoreksija.</a:t>
            </a:r>
          </a:p>
          <a:p>
            <a:endParaRPr lang="bs-Latn-BA" dirty="0" smtClean="0"/>
          </a:p>
          <a:p>
            <a:endParaRPr lang="bs-Latn-BA" dirty="0" smtClean="0"/>
          </a:p>
          <a:p>
            <a:endParaRPr lang="bs-Latn-BA" dirty="0"/>
          </a:p>
        </p:txBody>
      </p:sp>
      <p:pic>
        <p:nvPicPr>
          <p:cNvPr id="4" name="Picture 2" descr="https://encrypted-tbn0.gstatic.com/images?q=tbn:ANd9GcRTeIZbRPLeYCPaRSLnZgXjb-I6Q_-3_rMJn9HV440-OFF0AW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297" y="1556792"/>
            <a:ext cx="3903127" cy="464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018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Što je poremećaj u prehrani – anoreksija i bulimija?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hr-HR" dirty="0" smtClean="0"/>
          </a:p>
          <a:p>
            <a:r>
              <a:rPr lang="hr-HR" dirty="0" smtClean="0"/>
              <a:t>Prevalencija </a:t>
            </a:r>
            <a:r>
              <a:rPr lang="hr-HR" dirty="0"/>
              <a:t>poremećaja u prehrani kod adolescenata  je između 3 i 7 % </a:t>
            </a:r>
            <a:endParaRPr lang="en-US" dirty="0"/>
          </a:p>
          <a:p>
            <a:r>
              <a:rPr lang="bs-Latn-BA" dirty="0"/>
              <a:t>Gubitak normalne percepcije fizičkog izgleda</a:t>
            </a:r>
          </a:p>
          <a:p>
            <a:r>
              <a:rPr lang="bs-Latn-BA" dirty="0"/>
              <a:t>Nemogućnost održavanja tjelesne težine iznad minimuma normalnih </a:t>
            </a:r>
            <a:r>
              <a:rPr lang="bs-Latn-BA" dirty="0" smtClean="0"/>
              <a:t>vrijednosti odbijanjem hrane – anoreksija ili opetovanim postupcima poput povraćanja ili korištenja sredstava za čišćenje – bulimija.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035666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Pravilna prehrana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bs-Latn-BA" dirty="0" smtClean="0"/>
          </a:p>
          <a:p>
            <a:r>
              <a:rPr lang="bs-Latn-BA" dirty="0" smtClean="0"/>
              <a:t>Pravilna </a:t>
            </a:r>
            <a:r>
              <a:rPr lang="bs-Latn-BA" dirty="0"/>
              <a:t>prehrana podrazumijeva unos potrebnih količina bjelančevina, ugljikohidrata, masti, vitamina i  minerala. </a:t>
            </a:r>
            <a:endParaRPr lang="bs-Latn-BA" dirty="0" smtClean="0"/>
          </a:p>
          <a:p>
            <a:r>
              <a:rPr lang="bs-Latn-BA" dirty="0" smtClean="0"/>
              <a:t>Zastupljenost energetske vrijednosti obroka:</a:t>
            </a:r>
          </a:p>
          <a:p>
            <a:pPr lvl="1"/>
            <a:r>
              <a:rPr lang="bs-Latn-BA" dirty="0" smtClean="0"/>
              <a:t>bjelančevine 12-15</a:t>
            </a:r>
            <a:r>
              <a:rPr lang="bs-Latn-BA" dirty="0"/>
              <a:t>%, </a:t>
            </a:r>
            <a:endParaRPr lang="bs-Latn-BA" dirty="0" smtClean="0"/>
          </a:p>
          <a:p>
            <a:pPr lvl="1"/>
            <a:r>
              <a:rPr lang="bs-Latn-BA" dirty="0" smtClean="0"/>
              <a:t>masti </a:t>
            </a:r>
            <a:r>
              <a:rPr lang="bs-Latn-BA" dirty="0"/>
              <a:t>s 30-35</a:t>
            </a:r>
            <a:r>
              <a:rPr lang="bs-Latn-BA" dirty="0" smtClean="0"/>
              <a:t>% </a:t>
            </a:r>
          </a:p>
          <a:p>
            <a:pPr lvl="1"/>
            <a:r>
              <a:rPr lang="bs-Latn-BA" dirty="0" smtClean="0"/>
              <a:t>ugljikohidrati </a:t>
            </a:r>
            <a:r>
              <a:rPr lang="bs-Latn-BA" dirty="0"/>
              <a:t>s 50-60%.</a:t>
            </a:r>
          </a:p>
        </p:txBody>
      </p:sp>
    </p:spTree>
    <p:extLst>
      <p:ext uri="{BB962C8B-B14F-4D97-AF65-F5344CB8AC3E}">
        <p14:creationId xmlns:p14="http://schemas.microsoft.com/office/powerpoint/2010/main" val="3568606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s-Latn-BA" dirty="0" smtClean="0"/>
              <a:t>Provođenje prevencijskih i intervencijskih mjera se preklapa i nadopunjuje</a:t>
            </a:r>
          </a:p>
          <a:p>
            <a:pPr lvl="1"/>
            <a:r>
              <a:rPr lang="bs-Latn-BA" dirty="0" smtClean="0"/>
              <a:t>Povećanje tjelesne aktivnosti</a:t>
            </a:r>
          </a:p>
          <a:p>
            <a:pPr lvl="1"/>
            <a:r>
              <a:rPr lang="bs-Latn-BA" dirty="0" smtClean="0"/>
              <a:t>Nadzor nad školskom kuhinjom i automatima za hranu i piće</a:t>
            </a:r>
          </a:p>
          <a:p>
            <a:pPr lvl="1"/>
            <a:r>
              <a:rPr lang="bs-Latn-BA" dirty="0" smtClean="0"/>
              <a:t>Zdravstveno prosvjećivanje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944154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b="1" dirty="0" smtClean="0"/>
              <a:t>Mišićno-koštani problemi</a:t>
            </a:r>
            <a:endParaRPr lang="bs-Latn-B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bs-Latn-BA" dirty="0" smtClean="0"/>
          </a:p>
          <a:p>
            <a:r>
              <a:rPr lang="bs-Latn-BA" dirty="0" smtClean="0"/>
              <a:t>U </a:t>
            </a:r>
            <a:r>
              <a:rPr lang="bs-Latn-BA" dirty="0"/>
              <a:t>predpubertetu i pubertetu </a:t>
            </a:r>
            <a:r>
              <a:rPr lang="bs-Latn-BA" dirty="0" smtClean="0"/>
              <a:t>mišično-koštani sustav </a:t>
            </a:r>
            <a:r>
              <a:rPr lang="bs-Latn-BA" dirty="0"/>
              <a:t>je </a:t>
            </a:r>
            <a:r>
              <a:rPr lang="bs-Latn-BA" dirty="0" smtClean="0"/>
              <a:t>osjetljiviji </a:t>
            </a:r>
            <a:r>
              <a:rPr lang="bs-Latn-BA" dirty="0"/>
              <a:t>na </a:t>
            </a:r>
            <a:r>
              <a:rPr lang="bs-Latn-BA" dirty="0" smtClean="0"/>
              <a:t>različite čimbenike okoline </a:t>
            </a:r>
            <a:r>
              <a:rPr lang="bs-Latn-BA" dirty="0"/>
              <a:t>jer dužina kostiju </a:t>
            </a:r>
            <a:r>
              <a:rPr lang="bs-Latn-BA" dirty="0" smtClean="0"/>
              <a:t>napreduje brže </a:t>
            </a:r>
            <a:r>
              <a:rPr lang="bs-Latn-BA" dirty="0"/>
              <a:t>od </a:t>
            </a:r>
            <a:r>
              <a:rPr lang="bs-Latn-BA" dirty="0" smtClean="0"/>
              <a:t>snage mišića</a:t>
            </a:r>
            <a:r>
              <a:rPr lang="bs-Latn-BA" dirty="0"/>
              <a:t>, te se </a:t>
            </a:r>
            <a:r>
              <a:rPr lang="bs-Latn-BA" dirty="0" smtClean="0"/>
              <a:t>djeca lakše zamaraju i imaju bolove u zglobovima.</a:t>
            </a:r>
          </a:p>
        </p:txBody>
      </p:sp>
    </p:spTree>
    <p:extLst>
      <p:ext uri="{BB962C8B-B14F-4D97-AF65-F5344CB8AC3E}">
        <p14:creationId xmlns:p14="http://schemas.microsoft.com/office/powerpoint/2010/main" val="41063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Koštano-mišićni deformiteti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bs-Latn-BA" dirty="0" smtClean="0"/>
          </a:p>
          <a:p>
            <a:pPr marL="0" indent="0">
              <a:buNone/>
            </a:pPr>
            <a:r>
              <a:rPr lang="bs-Latn-BA" dirty="0" smtClean="0"/>
              <a:t>Na mišično-koštani razvoj utječu i nepovoljni uvjeti školske sredine</a:t>
            </a:r>
            <a:endParaRPr lang="bs-Latn-BA" dirty="0"/>
          </a:p>
          <a:p>
            <a:r>
              <a:rPr lang="bs-Latn-BA" dirty="0"/>
              <a:t>V</a:t>
            </a:r>
            <a:r>
              <a:rPr lang="bs-Latn-BA" dirty="0" smtClean="0"/>
              <a:t>išesatno sjedenje </a:t>
            </a:r>
            <a:r>
              <a:rPr lang="bs-Latn-BA" dirty="0"/>
              <a:t>u školskoj klupi, </a:t>
            </a:r>
            <a:endParaRPr lang="bs-Latn-BA" dirty="0" smtClean="0"/>
          </a:p>
          <a:p>
            <a:r>
              <a:rPr lang="bs-Latn-BA" dirty="0" smtClean="0"/>
              <a:t>Teške školske torbe</a:t>
            </a:r>
          </a:p>
          <a:p>
            <a:r>
              <a:rPr lang="bs-Latn-BA" dirty="0"/>
              <a:t>S</a:t>
            </a:r>
            <a:r>
              <a:rPr lang="bs-Latn-BA" dirty="0" smtClean="0"/>
              <a:t>manjen </a:t>
            </a:r>
            <a:r>
              <a:rPr lang="bs-Latn-BA" dirty="0"/>
              <a:t>broj </a:t>
            </a:r>
            <a:r>
              <a:rPr lang="bs-Latn-BA" dirty="0" smtClean="0"/>
              <a:t>sati tjelesnog odgoja,</a:t>
            </a:r>
          </a:p>
          <a:p>
            <a:r>
              <a:rPr lang="bs-Latn-BA" dirty="0"/>
              <a:t>K</a:t>
            </a:r>
            <a:r>
              <a:rPr lang="bs-Latn-BA" dirty="0" smtClean="0"/>
              <a:t>ratki odmori</a:t>
            </a:r>
            <a:endParaRPr lang="bs-Latn-B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365104"/>
            <a:ext cx="280987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6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Koštano-mišićni deformiteti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bs-Latn-BA" dirty="0" smtClean="0"/>
          </a:p>
          <a:p>
            <a:r>
              <a:rPr lang="bs-Latn-BA" dirty="0" smtClean="0"/>
              <a:t>Najčešći su deformiteti kralježnice i stopala.</a:t>
            </a:r>
          </a:p>
          <a:p>
            <a:r>
              <a:rPr lang="bs-Latn-BA" dirty="0" smtClean="0"/>
              <a:t>Deformiteti kralježnice manifestiraju se </a:t>
            </a:r>
            <a:r>
              <a:rPr lang="bs-Latn-BA" dirty="0"/>
              <a:t>u </a:t>
            </a:r>
            <a:r>
              <a:rPr lang="bs-Latn-BA" dirty="0" smtClean="0"/>
              <a:t>vidu:</a:t>
            </a:r>
          </a:p>
          <a:p>
            <a:pPr>
              <a:buFontTx/>
              <a:buChar char="-"/>
            </a:pPr>
            <a:r>
              <a:rPr lang="bs-Latn-BA" dirty="0" smtClean="0"/>
              <a:t>skolioze (iskrivljenje  kralježnice u stranu</a:t>
            </a:r>
            <a:r>
              <a:rPr lang="bs-Latn-BA" dirty="0"/>
              <a:t>), </a:t>
            </a:r>
          </a:p>
          <a:p>
            <a:pPr>
              <a:buFontTx/>
              <a:buChar char="-"/>
            </a:pPr>
            <a:r>
              <a:rPr lang="bs-Latn-BA" dirty="0" smtClean="0"/>
              <a:t>kifoze  (</a:t>
            </a:r>
            <a:r>
              <a:rPr lang="bs-Latn-BA" dirty="0"/>
              <a:t>izbočenje fizioloških krivina </a:t>
            </a:r>
            <a:r>
              <a:rPr lang="bs-Latn-BA" dirty="0" smtClean="0"/>
              <a:t>kralježnice),</a:t>
            </a:r>
          </a:p>
          <a:p>
            <a:pPr>
              <a:buFontTx/>
              <a:buChar char="-"/>
            </a:pPr>
            <a:r>
              <a:rPr lang="bs-Latn-BA" dirty="0" smtClean="0"/>
              <a:t>kifoskolioze (kombinacija kifoze i skolioze).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63324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Skolioza </a:t>
            </a:r>
            <a:br>
              <a:rPr lang="bs-Latn-BA" dirty="0" smtClean="0"/>
            </a:br>
            <a:r>
              <a:rPr lang="bs-Latn-BA" dirty="0" smtClean="0"/>
              <a:t>kifoza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8"/>
            <a:endParaRPr lang="bs-Latn-B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51" y="1340768"/>
            <a:ext cx="428625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20116"/>
            <a:ext cx="4752528" cy="223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5497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Sprječavanje koštano-mišićnih deformiteta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s-Latn-BA" dirty="0"/>
              <a:t> U </a:t>
            </a:r>
            <a:r>
              <a:rPr lang="bs-Latn-BA" dirty="0" smtClean="0"/>
              <a:t>sprječavanju ovih </a:t>
            </a:r>
            <a:r>
              <a:rPr lang="bs-Latn-BA" dirty="0"/>
              <a:t>deformiteta moraju se </a:t>
            </a:r>
            <a:r>
              <a:rPr lang="bs-Latn-BA" dirty="0" smtClean="0"/>
              <a:t> obezbijediti </a:t>
            </a:r>
            <a:r>
              <a:rPr lang="bs-Latn-BA" dirty="0"/>
              <a:t>higijenski </a:t>
            </a:r>
            <a:r>
              <a:rPr lang="bs-Latn-BA" dirty="0" smtClean="0"/>
              <a:t>uvjeti </a:t>
            </a:r>
            <a:r>
              <a:rPr lang="bs-Latn-BA" dirty="0"/>
              <a:t>u školi, </a:t>
            </a:r>
            <a:r>
              <a:rPr lang="bs-Latn-BA" dirty="0" smtClean="0"/>
              <a:t>a posebnu </a:t>
            </a:r>
            <a:r>
              <a:rPr lang="bs-Latn-BA" dirty="0"/>
              <a:t>pažnju treba posvetiti pravilnoj </a:t>
            </a:r>
            <a:r>
              <a:rPr lang="bs-Latn-BA" dirty="0" smtClean="0"/>
              <a:t> prehrani</a:t>
            </a:r>
            <a:r>
              <a:rPr lang="bs-Latn-BA" dirty="0"/>
              <a:t>, </a:t>
            </a:r>
            <a:r>
              <a:rPr lang="bs-Latn-BA" dirty="0" smtClean="0"/>
              <a:t>tjelesnim vježbama </a:t>
            </a:r>
            <a:r>
              <a:rPr lang="bs-Latn-BA" dirty="0"/>
              <a:t>i drugim </a:t>
            </a:r>
            <a:r>
              <a:rPr lang="bs-Latn-BA" dirty="0" smtClean="0"/>
              <a:t>aktivnostima </a:t>
            </a:r>
            <a:r>
              <a:rPr lang="bs-Latn-BA" dirty="0"/>
              <a:t>na </a:t>
            </a:r>
            <a:r>
              <a:rPr lang="bs-Latn-BA" dirty="0" smtClean="0"/>
              <a:t>svježem zraku. </a:t>
            </a:r>
            <a:endParaRPr lang="bs-Latn-BA" dirty="0"/>
          </a:p>
          <a:p>
            <a:r>
              <a:rPr lang="bs-Latn-BA" dirty="0"/>
              <a:t> Kod dece </a:t>
            </a:r>
            <a:r>
              <a:rPr lang="bs-Latn-BA" dirty="0" smtClean="0"/>
              <a:t>s </a:t>
            </a:r>
            <a:r>
              <a:rPr lang="bs-Latn-BA" dirty="0"/>
              <a:t>utvrdjenim </a:t>
            </a:r>
            <a:r>
              <a:rPr lang="bs-Latn-BA" dirty="0" smtClean="0"/>
              <a:t>deformitetima korektivnom </a:t>
            </a:r>
            <a:r>
              <a:rPr lang="bs-Latn-BA" dirty="0"/>
              <a:t>gimnastikom se postižu </a:t>
            </a:r>
            <a:r>
              <a:rPr lang="bs-Latn-BA" dirty="0" smtClean="0"/>
              <a:t> zadovoljavajući rezultati.</a:t>
            </a:r>
          </a:p>
          <a:p>
            <a:r>
              <a:rPr lang="bs-Latn-BA" dirty="0"/>
              <a:t>R</a:t>
            </a:r>
            <a:r>
              <a:rPr lang="bs-Latn-BA" dirty="0" smtClean="0"/>
              <a:t>ano otkrivanje </a:t>
            </a:r>
            <a:r>
              <a:rPr lang="bs-Latn-BA" dirty="0"/>
              <a:t>ovih poremećaja ima veliki </a:t>
            </a:r>
            <a:r>
              <a:rPr lang="bs-Latn-BA" dirty="0" smtClean="0"/>
              <a:t>značaj</a:t>
            </a:r>
            <a:r>
              <a:rPr lang="bs-Latn-BA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7771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Morbiditet školske djece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s-Latn-BA" dirty="0"/>
              <a:t>Morbiditet školske </a:t>
            </a:r>
            <a:r>
              <a:rPr lang="bs-Latn-BA" dirty="0" smtClean="0"/>
              <a:t>djece </a:t>
            </a:r>
            <a:r>
              <a:rPr lang="bs-Latn-BA" dirty="0"/>
              <a:t>ima </a:t>
            </a:r>
            <a:r>
              <a:rPr lang="bs-Latn-BA" dirty="0" smtClean="0"/>
              <a:t>specifičnosti </a:t>
            </a:r>
            <a:r>
              <a:rPr lang="bs-Latn-BA" dirty="0"/>
              <a:t>vezane za uzrast, </a:t>
            </a:r>
            <a:r>
              <a:rPr lang="bs-Latn-BA" dirty="0" smtClean="0"/>
              <a:t>uvjete života </a:t>
            </a:r>
            <a:r>
              <a:rPr lang="bs-Latn-BA" dirty="0"/>
              <a:t>i rada u školskoj i </a:t>
            </a:r>
            <a:r>
              <a:rPr lang="bs-Latn-BA" dirty="0" smtClean="0"/>
              <a:t>obiteljskoj sredini</a:t>
            </a:r>
            <a:r>
              <a:rPr lang="bs-Latn-BA" dirty="0"/>
              <a:t>.</a:t>
            </a:r>
          </a:p>
          <a:p>
            <a:r>
              <a:rPr lang="bs-Latn-BA" dirty="0" smtClean="0"/>
              <a:t>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9615343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Oštećenje vida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bs-Latn-BA" dirty="0"/>
          </a:p>
          <a:p>
            <a:r>
              <a:rPr lang="bs-Latn-BA" dirty="0" smtClean="0"/>
              <a:t>Smetnje vida nerijetko se uočavaju </a:t>
            </a:r>
            <a:r>
              <a:rPr lang="bs-Latn-BA" dirty="0"/>
              <a:t>tek u školskom </a:t>
            </a:r>
            <a:r>
              <a:rPr lang="bs-Latn-BA" dirty="0" smtClean="0"/>
              <a:t>uzrastu kako one tek nastale, tako i one koje nisu ranije uočene.</a:t>
            </a:r>
          </a:p>
          <a:p>
            <a:r>
              <a:rPr lang="bs-Latn-BA" dirty="0"/>
              <a:t>V</a:t>
            </a:r>
            <a:r>
              <a:rPr lang="bs-Latn-BA" dirty="0" smtClean="0"/>
              <a:t>eć </a:t>
            </a:r>
            <a:r>
              <a:rPr lang="bs-Latn-BA" dirty="0"/>
              <a:t>postojeće </a:t>
            </a:r>
            <a:r>
              <a:rPr lang="bs-Latn-BA" dirty="0" smtClean="0"/>
              <a:t>smetnje </a:t>
            </a:r>
            <a:r>
              <a:rPr lang="bs-Latn-BA" dirty="0"/>
              <a:t>stalnim naprezanjem </a:t>
            </a:r>
            <a:r>
              <a:rPr lang="bs-Latn-BA" dirty="0" smtClean="0"/>
              <a:t>u djece se ogoršavaju</a:t>
            </a:r>
            <a:r>
              <a:rPr lang="bs-Latn-BA" dirty="0"/>
              <a:t>.</a:t>
            </a:r>
          </a:p>
          <a:p>
            <a:r>
              <a:rPr lang="bs-Latn-BA" dirty="0"/>
              <a:t> Loša </a:t>
            </a:r>
            <a:r>
              <a:rPr lang="bs-Latn-BA" dirty="0" smtClean="0"/>
              <a:t>rasvjeta u učionicama, </a:t>
            </a:r>
            <a:r>
              <a:rPr lang="bs-Latn-BA" dirty="0"/>
              <a:t>neadekvatno </a:t>
            </a:r>
            <a:r>
              <a:rPr lang="bs-Latn-BA" dirty="0" smtClean="0"/>
              <a:t> tiskani udžbenici</a:t>
            </a:r>
            <a:r>
              <a:rPr lang="bs-Latn-BA" dirty="0"/>
              <a:t>, udaljenost klupe od </a:t>
            </a:r>
            <a:r>
              <a:rPr lang="bs-Latn-BA" dirty="0" smtClean="0"/>
              <a:t>ploče i </a:t>
            </a:r>
            <a:r>
              <a:rPr lang="bs-Latn-BA" dirty="0"/>
              <a:t>dugotrajno učenje su </a:t>
            </a:r>
            <a:r>
              <a:rPr lang="bs-Latn-BA" dirty="0" smtClean="0"/>
              <a:t>važni čimbenici </a:t>
            </a:r>
            <a:r>
              <a:rPr lang="bs-Latn-BA" dirty="0"/>
              <a:t>koji </a:t>
            </a:r>
            <a:r>
              <a:rPr lang="bs-Latn-BA" dirty="0" smtClean="0"/>
              <a:t>dodatno utječu </a:t>
            </a:r>
            <a:r>
              <a:rPr lang="bs-Latn-BA" dirty="0"/>
              <a:t>na vid.</a:t>
            </a:r>
          </a:p>
        </p:txBody>
      </p:sp>
    </p:spTree>
    <p:extLst>
      <p:ext uri="{BB962C8B-B14F-4D97-AF65-F5344CB8AC3E}">
        <p14:creationId xmlns:p14="http://schemas.microsoft.com/office/powerpoint/2010/main" val="406081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Oštećenje vida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s-Latn-BA" dirty="0"/>
              <a:t> Najčešći poremećaj vida koji se </a:t>
            </a:r>
            <a:r>
              <a:rPr lang="bs-Latn-BA" dirty="0" smtClean="0"/>
              <a:t>sreće </a:t>
            </a:r>
            <a:r>
              <a:rPr lang="bs-Latn-BA" dirty="0"/>
              <a:t>u školskom uzrastu je </a:t>
            </a:r>
            <a:r>
              <a:rPr lang="bs-Latn-BA" dirty="0" smtClean="0"/>
              <a:t>miopija </a:t>
            </a:r>
            <a:r>
              <a:rPr lang="bs-Latn-BA" dirty="0"/>
              <a:t>čijem nastanku, pored </a:t>
            </a:r>
            <a:r>
              <a:rPr lang="bs-Latn-BA" dirty="0" smtClean="0"/>
              <a:t> genetskih </a:t>
            </a:r>
            <a:r>
              <a:rPr lang="bs-Latn-BA" dirty="0"/>
              <a:t>faktora, </a:t>
            </a:r>
            <a:r>
              <a:rPr lang="bs-Latn-BA" dirty="0" smtClean="0"/>
              <a:t>doprinose čimbenici okoline.</a:t>
            </a:r>
            <a:endParaRPr lang="bs-Latn-BA" dirty="0"/>
          </a:p>
          <a:p>
            <a:r>
              <a:rPr lang="bs-Latn-BA" dirty="0" smtClean="0"/>
              <a:t>Važno </a:t>
            </a:r>
            <a:r>
              <a:rPr lang="bs-Latn-BA" dirty="0"/>
              <a:t>je što </a:t>
            </a:r>
            <a:r>
              <a:rPr lang="bs-Latn-BA" dirty="0" smtClean="0"/>
              <a:t>prije izvršiti</a:t>
            </a:r>
            <a:r>
              <a:rPr lang="bs-Latn-BA" dirty="0"/>
              <a:t> </a:t>
            </a:r>
            <a:r>
              <a:rPr lang="bs-Latn-BA" dirty="0" smtClean="0"/>
              <a:t>korekciju </a:t>
            </a:r>
            <a:r>
              <a:rPr lang="bs-Latn-BA" dirty="0"/>
              <a:t>vida uz poboljšanje </a:t>
            </a:r>
            <a:r>
              <a:rPr lang="bs-Latn-BA" dirty="0" smtClean="0"/>
              <a:t>uvjeta rada </a:t>
            </a:r>
            <a:r>
              <a:rPr lang="bs-Latn-BA" dirty="0"/>
              <a:t>jer u suprotnom </a:t>
            </a:r>
            <a:r>
              <a:rPr lang="bs-Latn-BA" dirty="0" smtClean="0"/>
              <a:t>dolazi </a:t>
            </a:r>
            <a:r>
              <a:rPr lang="bs-Latn-BA" dirty="0"/>
              <a:t>do progresivnog </a:t>
            </a:r>
            <a:r>
              <a:rPr lang="bs-Latn-BA" dirty="0" smtClean="0"/>
              <a:t> pogoršanja </a:t>
            </a:r>
            <a:r>
              <a:rPr lang="bs-Latn-BA" dirty="0"/>
              <a:t>vida sa stvaranjem </a:t>
            </a:r>
            <a:r>
              <a:rPr lang="bs-Latn-BA" dirty="0" smtClean="0"/>
              <a:t>lezija </a:t>
            </a:r>
            <a:r>
              <a:rPr lang="bs-Latn-BA" dirty="0"/>
              <a:t>na očnom </a:t>
            </a:r>
            <a:r>
              <a:rPr lang="bs-Latn-BA" dirty="0" smtClean="0"/>
              <a:t>dnu.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5362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Poremećaji govora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s-Latn-BA" dirty="0"/>
              <a:t> Poremećaji govora </a:t>
            </a:r>
            <a:r>
              <a:rPr lang="bs-Latn-BA" dirty="0" smtClean="0"/>
              <a:t>su relativno </a:t>
            </a:r>
            <a:r>
              <a:rPr lang="bs-Latn-BA" dirty="0"/>
              <a:t>česti u</a:t>
            </a:r>
            <a:r>
              <a:rPr lang="bs-Latn-BA" dirty="0" smtClean="0"/>
              <a:t>  školske djece. </a:t>
            </a:r>
            <a:r>
              <a:rPr lang="bs-Latn-BA" dirty="0"/>
              <a:t>N</a:t>
            </a:r>
            <a:r>
              <a:rPr lang="bs-Latn-BA" dirty="0" smtClean="0"/>
              <a:t>ajčešće </a:t>
            </a:r>
            <a:r>
              <a:rPr lang="bs-Latn-BA" dirty="0"/>
              <a:t>se ispoljavaju u </a:t>
            </a:r>
            <a:r>
              <a:rPr lang="bs-Latn-BA" dirty="0" smtClean="0"/>
              <a:t>nemogućnosti </a:t>
            </a:r>
            <a:r>
              <a:rPr lang="bs-Latn-BA" dirty="0"/>
              <a:t>izgovaranja pojedinih </a:t>
            </a:r>
            <a:r>
              <a:rPr lang="bs-Latn-BA" dirty="0" smtClean="0"/>
              <a:t>suglasnika </a:t>
            </a:r>
            <a:r>
              <a:rPr lang="bs-Latn-BA" dirty="0"/>
              <a:t>ili mucanjem.</a:t>
            </a:r>
          </a:p>
          <a:p>
            <a:r>
              <a:rPr lang="bs-Latn-BA" dirty="0"/>
              <a:t> Ovi poremećaji mogu biti organske, ili što </a:t>
            </a:r>
            <a:r>
              <a:rPr lang="bs-Latn-BA" dirty="0" smtClean="0"/>
              <a:t>je </a:t>
            </a:r>
            <a:r>
              <a:rPr lang="bs-Latn-BA" dirty="0"/>
              <a:t>češće, psihoneurotičke prirode.</a:t>
            </a:r>
          </a:p>
          <a:p>
            <a:r>
              <a:rPr lang="bs-Latn-BA" dirty="0"/>
              <a:t> Odgovarajućim </a:t>
            </a:r>
            <a:r>
              <a:rPr lang="bs-Latn-BA" dirty="0" smtClean="0"/>
              <a:t>vježbama </a:t>
            </a:r>
            <a:r>
              <a:rPr lang="bs-Latn-BA" dirty="0"/>
              <a:t>uz nadrzor </a:t>
            </a:r>
            <a:r>
              <a:rPr lang="bs-Latn-BA" dirty="0" smtClean="0"/>
              <a:t>logopeda </a:t>
            </a:r>
            <a:r>
              <a:rPr lang="bs-Latn-BA" dirty="0"/>
              <a:t>postižu se zadovoljavajući </a:t>
            </a:r>
            <a:r>
              <a:rPr lang="bs-Latn-BA" dirty="0" smtClean="0"/>
              <a:t>rezultati.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7126728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bs-Latn-BA" dirty="0" smtClean="0"/>
          </a:p>
          <a:p>
            <a:r>
              <a:rPr lang="bs-Latn-BA" dirty="0" smtClean="0"/>
              <a:t>Zbog čega je karijes češći u djece nego odraslih?</a:t>
            </a:r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7570307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Higijena zuba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vi-VN" dirty="0"/>
              <a:t>Zubni </a:t>
            </a:r>
            <a:r>
              <a:rPr lang="vi-VN" dirty="0" smtClean="0"/>
              <a:t>karijes</a:t>
            </a:r>
            <a:endParaRPr lang="bs-Latn-BA" dirty="0" smtClean="0"/>
          </a:p>
          <a:p>
            <a:r>
              <a:rPr lang="vi-VN" dirty="0" smtClean="0"/>
              <a:t> </a:t>
            </a:r>
            <a:r>
              <a:rPr lang="bs-Latn-BA" dirty="0"/>
              <a:t>D</a:t>
            </a:r>
            <a:r>
              <a:rPr lang="bs-Latn-BA" dirty="0" smtClean="0"/>
              <a:t>j</a:t>
            </a:r>
            <a:r>
              <a:rPr lang="vi-VN" dirty="0" smtClean="0"/>
              <a:t>eca </a:t>
            </a:r>
            <a:r>
              <a:rPr lang="vi-VN" dirty="0"/>
              <a:t>imaju tanju zubnu gleđ </a:t>
            </a:r>
            <a:r>
              <a:rPr lang="bs-Latn-BA" dirty="0" smtClean="0"/>
              <a:t> </a:t>
            </a:r>
            <a:r>
              <a:rPr lang="vi-VN" dirty="0" smtClean="0"/>
              <a:t>od </a:t>
            </a:r>
            <a:r>
              <a:rPr lang="vi-VN" dirty="0"/>
              <a:t>odraslih zbog čega se karijes češće </a:t>
            </a:r>
            <a:r>
              <a:rPr lang="bs-Latn-BA" dirty="0" smtClean="0"/>
              <a:t> </a:t>
            </a:r>
            <a:r>
              <a:rPr lang="vi-VN" dirty="0" smtClean="0"/>
              <a:t>javlja </a:t>
            </a:r>
            <a:r>
              <a:rPr lang="vi-VN" dirty="0"/>
              <a:t>u ovoj populaciji. </a:t>
            </a:r>
          </a:p>
          <a:p>
            <a:r>
              <a:rPr lang="vi-VN" dirty="0"/>
              <a:t> Značajnu ulogu u nastanku karijesa imaju </a:t>
            </a:r>
            <a:r>
              <a:rPr lang="bs-Latn-BA" dirty="0" smtClean="0"/>
              <a:t> </a:t>
            </a:r>
            <a:r>
              <a:rPr lang="vi-VN" dirty="0" smtClean="0"/>
              <a:t>nepravilna </a:t>
            </a:r>
            <a:r>
              <a:rPr lang="bs-Latn-BA" dirty="0" smtClean="0"/>
              <a:t>pre</a:t>
            </a:r>
            <a:r>
              <a:rPr lang="vi-VN" dirty="0" smtClean="0"/>
              <a:t>hrana</a:t>
            </a:r>
            <a:r>
              <a:rPr lang="vi-VN" dirty="0"/>
              <a:t>, nedostatak fluora i </a:t>
            </a:r>
            <a:r>
              <a:rPr lang="vi-VN" dirty="0" smtClean="0"/>
              <a:t>naročito </a:t>
            </a:r>
            <a:r>
              <a:rPr lang="vi-VN" dirty="0"/>
              <a:t>loše održavanja higijene usta i </a:t>
            </a:r>
            <a:r>
              <a:rPr lang="vi-VN" dirty="0" smtClean="0"/>
              <a:t>zuba</a:t>
            </a:r>
            <a:r>
              <a:rPr lang="vi-VN" dirty="0"/>
              <a:t>.</a:t>
            </a:r>
          </a:p>
          <a:p>
            <a:r>
              <a:rPr lang="vi-VN" dirty="0"/>
              <a:t> </a:t>
            </a:r>
            <a:r>
              <a:rPr lang="vi-VN" dirty="0" smtClean="0"/>
              <a:t>S </a:t>
            </a:r>
            <a:r>
              <a:rPr lang="vi-VN" dirty="0"/>
              <a:t>profilaksom </a:t>
            </a:r>
            <a:r>
              <a:rPr lang="vi-VN" dirty="0" smtClean="0"/>
              <a:t>kar</a:t>
            </a:r>
            <a:r>
              <a:rPr lang="bs-Latn-BA" dirty="0" smtClean="0"/>
              <a:t>i</a:t>
            </a:r>
            <a:r>
              <a:rPr lang="vi-VN" dirty="0" smtClean="0"/>
              <a:t>jesa </a:t>
            </a:r>
            <a:r>
              <a:rPr lang="vi-VN" dirty="0"/>
              <a:t>počinje se još za </a:t>
            </a:r>
            <a:r>
              <a:rPr lang="vi-VN" dirty="0" smtClean="0"/>
              <a:t>vr</a:t>
            </a:r>
            <a:r>
              <a:rPr lang="bs-Latn-BA" dirty="0" smtClean="0"/>
              <a:t>ij</a:t>
            </a:r>
            <a:r>
              <a:rPr lang="vi-VN" dirty="0" smtClean="0"/>
              <a:t>eme </a:t>
            </a:r>
            <a:r>
              <a:rPr lang="vi-VN" dirty="0" smtClean="0"/>
              <a:t>trudno</a:t>
            </a:r>
            <a:r>
              <a:rPr lang="bs-Latn-BA" dirty="0" smtClean="0"/>
              <a:t>ć</a:t>
            </a:r>
            <a:r>
              <a:rPr lang="vi-VN" dirty="0" smtClean="0"/>
              <a:t>e</a:t>
            </a:r>
            <a:r>
              <a:rPr lang="vi-VN" dirty="0"/>
              <a:t>, pravilnom </a:t>
            </a:r>
            <a:r>
              <a:rPr lang="bs-Latn-BA" dirty="0" smtClean="0"/>
              <a:t>prehranom </a:t>
            </a:r>
            <a:r>
              <a:rPr lang="vi-VN" dirty="0" smtClean="0"/>
              <a:t>majke</a:t>
            </a:r>
            <a:r>
              <a:rPr lang="bs-Latn-BA" dirty="0" smtClean="0"/>
              <a:t>,</a:t>
            </a:r>
            <a:r>
              <a:rPr lang="vi-VN" dirty="0" smtClean="0"/>
              <a:t> </a:t>
            </a:r>
            <a:r>
              <a:rPr lang="vi-VN" dirty="0"/>
              <a:t>a </a:t>
            </a:r>
            <a:r>
              <a:rPr lang="bs-Latn-BA" dirty="0" smtClean="0"/>
              <a:t>i </a:t>
            </a:r>
            <a:r>
              <a:rPr lang="vi-VN" dirty="0" smtClean="0"/>
              <a:t>kasnije vodeći </a:t>
            </a:r>
            <a:r>
              <a:rPr lang="vi-VN" dirty="0"/>
              <a:t>računa o </a:t>
            </a:r>
            <a:r>
              <a:rPr lang="bs-Latn-BA" dirty="0" smtClean="0"/>
              <a:t>prehrani </a:t>
            </a:r>
            <a:r>
              <a:rPr lang="bs-Latn-BA" dirty="0" smtClean="0"/>
              <a:t>djeteta, higijeni zuba uz korištenju fluorirane paste za zube.</a:t>
            </a:r>
            <a:endParaRPr lang="vi-VN" dirty="0"/>
          </a:p>
        </p:txBody>
      </p:sp>
    </p:spTree>
    <p:extLst>
      <p:ext uri="{BB962C8B-B14F-4D97-AF65-F5344CB8AC3E}">
        <p14:creationId xmlns:p14="http://schemas.microsoft.com/office/powerpoint/2010/main" val="3882498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s-Latn-BA" dirty="0"/>
              <a:t> Najvažniji je preventivni rad </a:t>
            </a:r>
            <a:r>
              <a:rPr lang="bs-Latn-BA" dirty="0" smtClean="0"/>
              <a:t>s djecom </a:t>
            </a:r>
            <a:r>
              <a:rPr lang="bs-Latn-BA" dirty="0"/>
              <a:t>i </a:t>
            </a:r>
            <a:r>
              <a:rPr lang="bs-Latn-BA" dirty="0" smtClean="0"/>
              <a:t>ukazivanje </a:t>
            </a:r>
            <a:r>
              <a:rPr lang="bs-Latn-BA" dirty="0"/>
              <a:t>na značaj pravilne </a:t>
            </a:r>
            <a:r>
              <a:rPr lang="bs-Latn-BA" dirty="0" smtClean="0"/>
              <a:t>prehrane </a:t>
            </a:r>
            <a:r>
              <a:rPr lang="bs-Latn-BA" dirty="0"/>
              <a:t>i </a:t>
            </a:r>
            <a:r>
              <a:rPr lang="bs-Latn-BA" dirty="0" smtClean="0"/>
              <a:t> redovito </a:t>
            </a:r>
            <a:r>
              <a:rPr lang="bs-Latn-BA" dirty="0"/>
              <a:t>održavanje higijene </a:t>
            </a:r>
            <a:r>
              <a:rPr lang="bs-Latn-BA" dirty="0" smtClean="0"/>
              <a:t>usne šupljine.</a:t>
            </a:r>
            <a:endParaRPr lang="bs-Latn-BA" dirty="0"/>
          </a:p>
          <a:p>
            <a:r>
              <a:rPr lang="bs-Latn-BA" dirty="0"/>
              <a:t> Periodični sistematski pregledi zuba imaju </a:t>
            </a:r>
          </a:p>
          <a:p>
            <a:pPr marL="0" indent="0">
              <a:buNone/>
            </a:pPr>
            <a:r>
              <a:rPr lang="bs-Latn-BA" dirty="0" smtClean="0"/>
              <a:t>veliki </a:t>
            </a:r>
            <a:r>
              <a:rPr lang="bs-Latn-BA" dirty="0"/>
              <a:t>značaj u ranom otkrivanju </a:t>
            </a:r>
            <a:r>
              <a:rPr lang="bs-Latn-BA" dirty="0" smtClean="0"/>
              <a:t>bolesti zuba i  njihovom blagovremenom liječenju</a:t>
            </a:r>
            <a:r>
              <a:rPr lang="bs-Latn-BA" dirty="0"/>
              <a:t>. </a:t>
            </a:r>
            <a:r>
              <a:rPr lang="bs-Latn-BA" dirty="0" smtClean="0"/>
              <a:t>  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6887715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/>
              <a:t>Sideropenična </a:t>
            </a:r>
            <a:r>
              <a:rPr lang="bs-Latn-BA" dirty="0" smtClean="0"/>
              <a:t>anemija</a:t>
            </a:r>
            <a:br>
              <a:rPr lang="bs-Latn-BA" dirty="0" smtClean="0"/>
            </a:br>
            <a:r>
              <a:rPr lang="bs-Latn-BA" dirty="0" smtClean="0"/>
              <a:t>(Anemija usljed deficita željeza)</a:t>
            </a:r>
            <a:br>
              <a:rPr lang="bs-Latn-BA" dirty="0" smtClean="0"/>
            </a:b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s-Latn-BA" dirty="0"/>
              <a:t>Mnogobrojna ispitivanja pokazuju da je </a:t>
            </a:r>
            <a:r>
              <a:rPr lang="bs-Latn-BA" dirty="0" smtClean="0"/>
              <a:t>u školske </a:t>
            </a:r>
            <a:r>
              <a:rPr lang="bs-Latn-BA" dirty="0"/>
              <a:t>dece u visokom </a:t>
            </a:r>
            <a:r>
              <a:rPr lang="bs-Latn-BA" dirty="0" smtClean="0"/>
              <a:t>postotku</a:t>
            </a:r>
            <a:r>
              <a:rPr lang="bs-Latn-BA" dirty="0"/>
              <a:t> </a:t>
            </a:r>
            <a:r>
              <a:rPr lang="bs-Latn-BA" dirty="0" smtClean="0"/>
              <a:t>prisutna </a:t>
            </a:r>
            <a:r>
              <a:rPr lang="bs-Latn-BA" dirty="0"/>
              <a:t>anemija. </a:t>
            </a:r>
          </a:p>
          <a:p>
            <a:r>
              <a:rPr lang="bs-Latn-BA" dirty="0"/>
              <a:t> Ukoliko postoji </a:t>
            </a:r>
            <a:r>
              <a:rPr lang="bs-Latn-BA" dirty="0" smtClean="0"/>
              <a:t>nepravilna prehrana siromašna bjelančevinama, vitaminom C i željezom učestalost anemija </a:t>
            </a:r>
            <a:r>
              <a:rPr lang="bs-Latn-BA" dirty="0"/>
              <a:t>je znatno veća</a:t>
            </a:r>
          </a:p>
        </p:txBody>
      </p:sp>
    </p:spTree>
    <p:extLst>
      <p:ext uri="{BB962C8B-B14F-4D97-AF65-F5344CB8AC3E}">
        <p14:creationId xmlns:p14="http://schemas.microsoft.com/office/powerpoint/2010/main" val="19510044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Sideropenična Anemija 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s-Latn-BA" dirty="0" smtClean="0"/>
              <a:t>Anemiju usljed deficita željeza je potrebno liječiti preparatima željeza</a:t>
            </a:r>
            <a:endParaRPr lang="bs-Latn-BA" dirty="0"/>
          </a:p>
          <a:p>
            <a:r>
              <a:rPr lang="bs-Latn-BA" dirty="0" smtClean="0"/>
              <a:t>Savjetovanje roditelja i djece o potrebi uzimanja crvenog mesa, zelenog povrća, te voća bogatog vitaminom C (citrusi, kivi).</a:t>
            </a:r>
          </a:p>
        </p:txBody>
      </p:sp>
    </p:spTree>
    <p:extLst>
      <p:ext uri="{BB962C8B-B14F-4D97-AF65-F5344CB8AC3E}">
        <p14:creationId xmlns:p14="http://schemas.microsoft.com/office/powerpoint/2010/main" val="34386846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Preventivne mjere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bs-Latn-BA" dirty="0" smtClean="0"/>
          </a:p>
          <a:p>
            <a:r>
              <a:rPr lang="bs-Latn-BA" dirty="0" smtClean="0"/>
              <a:t>Sistematski pregledi  (koža, sluznice, KKS)</a:t>
            </a:r>
          </a:p>
          <a:p>
            <a:r>
              <a:rPr lang="bs-Latn-BA" dirty="0" smtClean="0"/>
              <a:t>Savjetovanje djece i roditelja o pravilnoj prehrani</a:t>
            </a:r>
          </a:p>
          <a:p>
            <a:endParaRPr lang="bs-Latn-BA" dirty="0" smtClean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5248531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/>
            </a:r>
            <a:br>
              <a:rPr lang="bs-Latn-BA" dirty="0" smtClean="0"/>
            </a:br>
            <a:r>
              <a:rPr lang="bs-Latn-BA" dirty="0" smtClean="0"/>
              <a:t/>
            </a:r>
            <a:br>
              <a:rPr lang="bs-Latn-BA" dirty="0" smtClean="0"/>
            </a:br>
            <a:r>
              <a:rPr lang="bs-Latn-BA" dirty="0"/>
              <a:t/>
            </a:r>
            <a:br>
              <a:rPr lang="bs-Latn-BA" dirty="0"/>
            </a:br>
            <a:r>
              <a:rPr lang="bs-Latn-BA" dirty="0" smtClean="0"/>
              <a:t/>
            </a:r>
            <a:br>
              <a:rPr lang="bs-Latn-BA" dirty="0" smtClean="0"/>
            </a:br>
            <a:r>
              <a:rPr lang="bs-Latn-BA" dirty="0"/>
              <a:t/>
            </a:r>
            <a:br>
              <a:rPr lang="bs-Latn-BA" dirty="0"/>
            </a:br>
            <a:r>
              <a:rPr lang="bs-Latn-BA" dirty="0" smtClean="0"/>
              <a:t/>
            </a:r>
            <a:br>
              <a:rPr lang="bs-Latn-BA" dirty="0" smtClean="0"/>
            </a:br>
            <a:r>
              <a:rPr lang="bs-Latn-BA" b="1" dirty="0" smtClean="0"/>
              <a:t>Alergijske bolesti</a:t>
            </a:r>
            <a:r>
              <a:rPr lang="bs-Latn-BA" dirty="0"/>
              <a:t/>
            </a:r>
            <a:br>
              <a:rPr lang="bs-Latn-BA" dirty="0"/>
            </a:b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bs-Latn-BA" dirty="0" smtClean="0"/>
          </a:p>
          <a:p>
            <a:r>
              <a:rPr lang="bs-Latn-BA" dirty="0" smtClean="0">
                <a:latin typeface="Century Schoolbook" pitchFamily="18" charset="0"/>
                <a:cs typeface="Calibri" pitchFamily="34" charset="0"/>
              </a:rPr>
              <a:t>Različiti čimbenici </a:t>
            </a:r>
            <a:r>
              <a:rPr lang="bs-Latn-BA" dirty="0">
                <a:latin typeface="Century Schoolbook" pitchFamily="18" charset="0"/>
                <a:cs typeface="Calibri" pitchFamily="34" charset="0"/>
              </a:rPr>
              <a:t>(</a:t>
            </a:r>
            <a:r>
              <a:rPr lang="bs-Latn-BA" dirty="0" smtClean="0">
                <a:latin typeface="Century Schoolbook" pitchFamily="18" charset="0"/>
                <a:cs typeface="Calibri" pitchFamily="34" charset="0"/>
              </a:rPr>
              <a:t>genetski,</a:t>
            </a:r>
            <a:r>
              <a:rPr lang="bs-Latn-BA" dirty="0">
                <a:latin typeface="Century Schoolbook" pitchFamily="18" charset="0"/>
                <a:cs typeface="Calibri" pitchFamily="34" charset="0"/>
              </a:rPr>
              <a:t> </a:t>
            </a:r>
            <a:r>
              <a:rPr lang="vi-VN" dirty="0" smtClean="0">
                <a:latin typeface="Calibri" pitchFamily="34" charset="0"/>
                <a:cs typeface="Calibri" pitchFamily="34" charset="0"/>
              </a:rPr>
              <a:t>hrana,</a:t>
            </a:r>
            <a:r>
              <a:rPr lang="bs-Latn-BA" dirty="0" smtClean="0">
                <a:latin typeface="Century Schoolbook" pitchFamily="18" charset="0"/>
                <a:cs typeface="Calibri" pitchFamily="34" charset="0"/>
              </a:rPr>
              <a:t> </a:t>
            </a:r>
            <a:r>
              <a:rPr lang="vi-VN" dirty="0" smtClean="0">
                <a:latin typeface="Calibri" pitchFamily="34" charset="0"/>
                <a:cs typeface="Calibri" pitchFamily="34" charset="0"/>
              </a:rPr>
              <a:t>aerozgađenje,</a:t>
            </a:r>
            <a:r>
              <a:rPr lang="bs-Latn-BA" dirty="0" smtClean="0">
                <a:latin typeface="Century Schoolbook" pitchFamily="18" charset="0"/>
                <a:cs typeface="Calibri" pitchFamily="34" charset="0"/>
              </a:rPr>
              <a:t> ž</a:t>
            </a:r>
            <a:r>
              <a:rPr lang="vi-VN" dirty="0" smtClean="0">
                <a:latin typeface="Calibri" pitchFamily="34" charset="0"/>
                <a:cs typeface="Calibri" pitchFamily="34" charset="0"/>
              </a:rPr>
              <a:t>ivotinjska</a:t>
            </a:r>
            <a:r>
              <a:rPr lang="bs-Latn-BA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bs-Latn-BA" dirty="0" smtClean="0">
                <a:latin typeface="Century Schoolbook" pitchFamily="18" charset="0"/>
                <a:cs typeface="Calibri" pitchFamily="34" charset="0"/>
              </a:rPr>
              <a:t>dlaka, grinje</a:t>
            </a:r>
            <a:r>
              <a:rPr lang="bs-Latn-BA" dirty="0">
                <a:latin typeface="Century Schoolbook" pitchFamily="18" charset="0"/>
                <a:cs typeface="Calibri" pitchFamily="34" charset="0"/>
              </a:rPr>
              <a:t>)</a:t>
            </a:r>
          </a:p>
          <a:p>
            <a:r>
              <a:rPr lang="pl-PL" dirty="0" smtClean="0">
                <a:latin typeface="Century Schoolbook" pitchFamily="18" charset="0"/>
                <a:cs typeface="Calibri" pitchFamily="34" charset="0"/>
              </a:rPr>
              <a:t>Alergijske promjene </a:t>
            </a:r>
            <a:r>
              <a:rPr lang="pl-PL" dirty="0">
                <a:latin typeface="Century Schoolbook" pitchFamily="18" charset="0"/>
                <a:cs typeface="Calibri" pitchFamily="34" charset="0"/>
              </a:rPr>
              <a:t>na koži</a:t>
            </a:r>
          </a:p>
          <a:p>
            <a:r>
              <a:rPr lang="pl-PL" dirty="0" smtClean="0">
                <a:latin typeface="Century Schoolbook" pitchFamily="18" charset="0"/>
                <a:cs typeface="Calibri" pitchFamily="34" charset="0"/>
              </a:rPr>
              <a:t>Alergijske promjene </a:t>
            </a:r>
            <a:r>
              <a:rPr lang="pl-PL" dirty="0">
                <a:latin typeface="Century Schoolbook" pitchFamily="18" charset="0"/>
                <a:cs typeface="Calibri" pitchFamily="34" charset="0"/>
              </a:rPr>
              <a:t>na </a:t>
            </a:r>
            <a:r>
              <a:rPr lang="pl-PL" dirty="0" smtClean="0">
                <a:latin typeface="Century Schoolbook" pitchFamily="18" charset="0"/>
                <a:cs typeface="Calibri" pitchFamily="34" charset="0"/>
              </a:rPr>
              <a:t>dišnim </a:t>
            </a:r>
            <a:r>
              <a:rPr lang="bs-Latn-BA" dirty="0" smtClean="0">
                <a:latin typeface="Century Schoolbook" pitchFamily="18" charset="0"/>
                <a:cs typeface="Calibri" pitchFamily="34" charset="0"/>
              </a:rPr>
              <a:t>organima</a:t>
            </a:r>
            <a:endParaRPr lang="bs-Latn-BA" dirty="0">
              <a:latin typeface="Century Schoolbook" pitchFamily="18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12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 smtClean="0"/>
          </a:p>
          <a:p>
            <a:r>
              <a:rPr lang="pl-PL" dirty="0" smtClean="0"/>
              <a:t>Djeca prosječno </a:t>
            </a:r>
            <a:r>
              <a:rPr lang="pl-PL" dirty="0"/>
              <a:t>u školi provode </a:t>
            </a:r>
            <a:r>
              <a:rPr lang="pl-PL" dirty="0" smtClean="0"/>
              <a:t>oko </a:t>
            </a:r>
            <a:r>
              <a:rPr lang="sv-SE" dirty="0" smtClean="0"/>
              <a:t>30h </a:t>
            </a:r>
            <a:r>
              <a:rPr lang="bs-Latn-BA" dirty="0" smtClean="0"/>
              <a:t>tjedno, stoga je škola sredina koja značajno utječe na njihovo psihičko i fizičko zdravlje.</a:t>
            </a:r>
            <a:endParaRPr lang="bs-Latn-B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45024"/>
            <a:ext cx="3810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35694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Opće mjere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bs-Latn-BA" dirty="0" smtClean="0"/>
          </a:p>
          <a:p>
            <a:r>
              <a:rPr lang="bs-Latn-BA" dirty="0" smtClean="0"/>
              <a:t>Omogućiti u školi što manju izloženost djece alergenima (prašina, grinje), konzervirana hrana</a:t>
            </a:r>
          </a:p>
          <a:p>
            <a:r>
              <a:rPr lang="bs-Latn-BA" dirty="0" smtClean="0"/>
              <a:t>Omogućiti djeci s astmom kontrolu bolesti lijekovima uz razumijevanje i podršku okoline</a:t>
            </a:r>
          </a:p>
        </p:txBody>
      </p:sp>
    </p:spTree>
    <p:extLst>
      <p:ext uri="{BB962C8B-B14F-4D97-AF65-F5344CB8AC3E}">
        <p14:creationId xmlns:p14="http://schemas.microsoft.com/office/powerpoint/2010/main" val="7504146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b="1" dirty="0" smtClean="0"/>
              <a:t>Ozljeđivanje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Pri dolasku i odlasku iz </a:t>
            </a:r>
            <a:r>
              <a:rPr lang="pl-PL" dirty="0" smtClean="0"/>
              <a:t>škole</a:t>
            </a:r>
            <a:endParaRPr lang="pl-PL" dirty="0"/>
          </a:p>
          <a:p>
            <a:r>
              <a:rPr lang="bs-Latn-BA" dirty="0" smtClean="0"/>
              <a:t>Satovi tjelesnog odgoja (neadekvatno izvođenje vježbi)</a:t>
            </a:r>
          </a:p>
          <a:p>
            <a:r>
              <a:rPr lang="bs-Latn-BA" dirty="0" smtClean="0"/>
              <a:t>Neadekvatni uvjeti u školi (</a:t>
            </a:r>
            <a:r>
              <a:rPr lang="pl-PL" dirty="0" smtClean="0"/>
              <a:t>klizav pod, </a:t>
            </a:r>
            <a:r>
              <a:rPr lang="bs-Latn-BA" dirty="0"/>
              <a:t>nedovoljno prostora, neprikladna odjeća i obuća i dotrajala </a:t>
            </a:r>
            <a:r>
              <a:rPr lang="bs-Latn-BA" dirty="0" smtClean="0"/>
              <a:t>oprema</a:t>
            </a:r>
            <a:r>
              <a:rPr lang="pl-PL" dirty="0" smtClean="0"/>
              <a:t>)</a:t>
            </a:r>
          </a:p>
          <a:p>
            <a:r>
              <a:rPr lang="pl-PL" dirty="0" smtClean="0"/>
              <a:t>Vršnjačko nasilje</a:t>
            </a:r>
          </a:p>
        </p:txBody>
      </p:sp>
    </p:spTree>
    <p:extLst>
      <p:ext uri="{BB962C8B-B14F-4D97-AF65-F5344CB8AC3E}">
        <p14:creationId xmlns:p14="http://schemas.microsoft.com/office/powerpoint/2010/main" val="144857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/>
              <a:t>nasilje među djecom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smtClean="0"/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mtClean="0"/>
              <a:t>Nasilje među djecom podrazumijeva da jedno ili više djece uzastopno i namjerno uznemiruje, napada ili ozljeđuje drugo dijete koje se ne može obraniti.</a:t>
            </a:r>
            <a:r>
              <a:rPr lang="hr-HR" baseline="30000" smtClean="0"/>
              <a:t>1</a:t>
            </a: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mtClean="0"/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mtClean="0"/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mtClean="0"/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z="1600" i="1" smtClean="0"/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1600" i="1" smtClean="0"/>
              <a:t>1. Olweus D. Nasilje među djecom u školi: Što znamo i što možemo učiniti. Zagreb: Školska knjiga,1998;24-50</a:t>
            </a:r>
            <a:r>
              <a:rPr lang="hr-HR" sz="1200" i="1" smtClean="0"/>
              <a:t>.</a:t>
            </a:r>
            <a:endParaRPr lang="hr-HR" sz="2800" smtClean="0"/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z="2800" smtClean="0">
              <a:solidFill>
                <a:schemeClr val="bg1"/>
              </a:solidFill>
            </a:endParaRP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z="800" smtClean="0">
              <a:solidFill>
                <a:schemeClr val="bg1"/>
              </a:solidFill>
            </a:endParaRP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z="800" smtClean="0">
              <a:solidFill>
                <a:schemeClr val="bg1"/>
              </a:solidFill>
            </a:endParaRP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z="200" smtClean="0">
              <a:solidFill>
                <a:srgbClr val="000099"/>
              </a:solidFill>
            </a:endParaRP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z="200" smtClean="0"/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z="800" smtClean="0"/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120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649163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Karakteristike nasilja među djecom (“bullying”)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sz="1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800" dirty="0" smtClean="0"/>
              <a:t>Nejednakost između nasilnog djeteta i žrtve (fizička, intelektualna, ekonomska, socijalna)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800" dirty="0" smtClean="0"/>
              <a:t>Ponavljanje agresije razlikuje nasilje u školi od drugih vrsta nasilnog ponašanja.</a:t>
            </a:r>
            <a:r>
              <a:rPr lang="hr-HR" sz="2800" baseline="30000" dirty="0" smtClean="0"/>
              <a:t>1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z="2800" baseline="300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sz="2800" baseline="300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sz="2800" baseline="300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sz="1800" baseline="300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sz="1800" baseline="300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hr-HR" sz="1800" baseline="300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sz="1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1200" i="1" dirty="0" smtClean="0"/>
              <a:t>1. Olweus D. Nasilje među djecom u školi: Što znamo i što možemo učiniti. Zagreb: Školska knjiga,1998;24-50.</a:t>
            </a:r>
            <a:endParaRPr lang="hr-HR" sz="12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sz="1200" dirty="0" smtClean="0"/>
          </a:p>
        </p:txBody>
      </p:sp>
    </p:spTree>
    <p:extLst>
      <p:ext uri="{BB962C8B-B14F-4D97-AF65-F5344CB8AC3E}">
        <p14:creationId xmlns:p14="http://schemas.microsoft.com/office/powerpoint/2010/main" val="12523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z="4000" smtClean="0"/>
              <a:t>Koja je najčešća vrsta zlostavljanja među djecom?</a:t>
            </a:r>
            <a:endParaRPr lang="en-GB" sz="4000" smtClean="0"/>
          </a:p>
        </p:txBody>
      </p:sp>
      <p:graphicFrame>
        <p:nvGraphicFramePr>
          <p:cNvPr id="33795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628775" y="2506663"/>
          <a:ext cx="5886450" cy="271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Chart" r:id="rId3" imgW="5886416" imgH="2714557" progId="Excel.Chart.8">
                  <p:embed/>
                </p:oleObj>
              </mc:Choice>
              <mc:Fallback>
                <p:oleObj name="Chart" r:id="rId3" imgW="5886416" imgH="2714557" progId="Excel.Char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8775" y="2506663"/>
                        <a:ext cx="5886450" cy="2714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611188" y="6113463"/>
            <a:ext cx="79930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pt-BR" sz="1400">
                <a:solidFill>
                  <a:schemeClr val="bg2"/>
                </a:solidFill>
                <a:hlinkClick r:id="rId5"/>
              </a:rPr>
              <a:t>Černi Obrdalj E</a:t>
            </a:r>
            <a:r>
              <a:rPr lang="pt-BR" sz="1400">
                <a:solidFill>
                  <a:schemeClr val="bg2"/>
                </a:solidFill>
              </a:rPr>
              <a:t>, </a:t>
            </a:r>
            <a:r>
              <a:rPr lang="pt-BR" sz="1400">
                <a:solidFill>
                  <a:schemeClr val="bg2"/>
                </a:solidFill>
                <a:hlinkClick r:id="rId6"/>
              </a:rPr>
              <a:t>Rumboldt M</a:t>
            </a:r>
            <a:r>
              <a:rPr lang="pt-BR" sz="1400">
                <a:solidFill>
                  <a:schemeClr val="bg2"/>
                </a:solidFill>
              </a:rPr>
              <a:t>.</a:t>
            </a:r>
            <a:r>
              <a:rPr lang="pt-BR" sz="1400"/>
              <a:t> </a:t>
            </a:r>
            <a:r>
              <a:rPr lang="en-GB" sz="1400"/>
              <a:t>Bullying among school children in postwar Bosnia and Herzegovina: cross-sectional study. Croat Med J. 2008 ;49:528-35 </a:t>
            </a:r>
          </a:p>
        </p:txBody>
      </p:sp>
    </p:spTree>
    <p:extLst>
      <p:ext uri="{BB962C8B-B14F-4D97-AF65-F5344CB8AC3E}">
        <p14:creationId xmlns:p14="http://schemas.microsoft.com/office/powerpoint/2010/main" val="4642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Uključenost u školsko nasilje</a:t>
            </a:r>
            <a:endParaRPr lang="en-GB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hr-HR" smtClean="0"/>
          </a:p>
          <a:p>
            <a:r>
              <a:rPr lang="hr-HR" smtClean="0"/>
              <a:t>Žrtve</a:t>
            </a:r>
          </a:p>
          <a:p>
            <a:r>
              <a:rPr lang="hr-HR" smtClean="0"/>
              <a:t>Nasilnici</a:t>
            </a:r>
          </a:p>
          <a:p>
            <a:r>
              <a:rPr lang="hr-HR" smtClean="0"/>
              <a:t>Žrtve/nasilnici</a:t>
            </a:r>
            <a:endParaRPr lang="en-GB" smtClean="0"/>
          </a:p>
        </p:txBody>
      </p:sp>
      <p:pic>
        <p:nvPicPr>
          <p:cNvPr id="34820" name="Picture 4" descr="leafchildren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60800"/>
            <a:ext cx="29337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19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mtClean="0"/>
              <a:t>Koliko je nasilje među djecom prisutno?</a:t>
            </a:r>
            <a:endParaRPr lang="en-GB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sz="28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Prevalencija doživljenog nasilja među djecom u Svjetu:</a:t>
            </a: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od 4 % u Finskoj do  54% u Koreji</a:t>
            </a: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Republika Hrvatska:</a:t>
            </a: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35% uključenih u nasilje</a:t>
            </a: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19 % žrtava</a:t>
            </a: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8% nasilnika</a:t>
            </a: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8% žrtve/nasilnici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hr-HR" sz="28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9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mtClean="0"/>
              <a:t>Što je s nasiljem među djecom u BiH?</a:t>
            </a:r>
            <a:endParaRPr lang="en-GB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628775"/>
            <a:ext cx="4038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hr-HR" sz="2800" b="1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endParaRPr lang="hr-HR" sz="2800" smtClean="0"/>
          </a:p>
          <a:p>
            <a:endParaRPr lang="en-GB" sz="2800" smtClean="0"/>
          </a:p>
        </p:txBody>
      </p:sp>
      <p:graphicFrame>
        <p:nvGraphicFramePr>
          <p:cNvPr id="36868" name="Object 2"/>
          <p:cNvGraphicFramePr>
            <a:graphicFrameLocks noGrp="1" noChangeAspect="1"/>
          </p:cNvGraphicFramePr>
          <p:nvPr>
            <p:ph type="chart" sz="half" idx="2"/>
            <p:extLst>
              <p:ext uri="{D42A27DB-BD31-4B8C-83A1-F6EECF244321}">
                <p14:modId xmlns:p14="http://schemas.microsoft.com/office/powerpoint/2010/main" val="958948700"/>
              </p:ext>
            </p:extLst>
          </p:nvPr>
        </p:nvGraphicFramePr>
        <p:xfrm>
          <a:off x="755650" y="1923313"/>
          <a:ext cx="6264622" cy="388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Chart" r:id="rId4" imgW="6096075" imgH="4067089" progId="MSGraph.Chart.8">
                  <p:embed followColorScheme="full"/>
                </p:oleObj>
              </mc:Choice>
              <mc:Fallback>
                <p:oleObj name="Chart" r:id="rId4" imgW="6096075" imgH="4067089" progId="MSGraph.Chart.8">
                  <p:embed followColorScheme="full"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923313"/>
                        <a:ext cx="6264622" cy="388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3893" name="Text Box 5"/>
          <p:cNvSpPr txBox="1">
            <a:spLocks noChangeArrowheads="1"/>
          </p:cNvSpPr>
          <p:nvPr/>
        </p:nvSpPr>
        <p:spPr bwMode="auto">
          <a:xfrm>
            <a:off x="3924300" y="3141663"/>
            <a:ext cx="16557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hr-HR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28%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179388" y="5805488"/>
            <a:ext cx="89646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2"/>
                </a:solidFill>
                <a:hlinkClick r:id="rId6"/>
              </a:rPr>
              <a:t>Černi Obrdalj E</a:t>
            </a:r>
            <a:r>
              <a:rPr lang="pt-BR" sz="1400">
                <a:solidFill>
                  <a:schemeClr val="bg2"/>
                </a:solidFill>
              </a:rPr>
              <a:t>, </a:t>
            </a:r>
            <a:r>
              <a:rPr lang="pt-BR" sz="1400">
                <a:solidFill>
                  <a:schemeClr val="bg2"/>
                </a:solidFill>
                <a:hlinkClick r:id="rId7"/>
              </a:rPr>
              <a:t>Rumboldt M</a:t>
            </a:r>
            <a:r>
              <a:rPr lang="pt-BR" sz="1400">
                <a:solidFill>
                  <a:schemeClr val="bg2"/>
                </a:solidFill>
              </a:rPr>
              <a:t>.</a:t>
            </a:r>
            <a:r>
              <a:rPr lang="pt-BR" sz="1400"/>
              <a:t> </a:t>
            </a:r>
            <a:r>
              <a:rPr lang="en-GB" sz="1400"/>
              <a:t>Bullying among school children in postwar Bosnia and Herzegovina: cross-sectional study. Croat Med J. 2008 ;49:528-35 </a:t>
            </a:r>
          </a:p>
        </p:txBody>
      </p:sp>
    </p:spTree>
    <p:extLst>
      <p:ext uri="{BB962C8B-B14F-4D97-AF65-F5344CB8AC3E}">
        <p14:creationId xmlns:p14="http://schemas.microsoft.com/office/powerpoint/2010/main" val="333577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Posljedice nasilja među djecom</a:t>
            </a:r>
            <a:endParaRPr lang="en-GB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hr-HR" smtClean="0"/>
          </a:p>
          <a:p>
            <a:r>
              <a:rPr lang="hr-HR" smtClean="0"/>
              <a:t>Simptomi depresije</a:t>
            </a:r>
          </a:p>
          <a:p>
            <a:r>
              <a:rPr lang="hr-HR" smtClean="0"/>
              <a:t>Anksioznost</a:t>
            </a:r>
          </a:p>
          <a:p>
            <a:r>
              <a:rPr lang="hr-HR" smtClean="0"/>
              <a:t>Posttraumatski stresni poremećaj (PTSP)</a:t>
            </a:r>
          </a:p>
          <a:p>
            <a:r>
              <a:rPr lang="hr-HR" smtClean="0"/>
              <a:t>Zlouporaba štetnih tvari</a:t>
            </a:r>
          </a:p>
          <a:p>
            <a:r>
              <a:rPr lang="hr-HR" smtClean="0"/>
              <a:t>Suicidalne ideje i pokušaj suicida</a:t>
            </a:r>
          </a:p>
          <a:p>
            <a:endParaRPr lang="hr-HR" smtClean="0"/>
          </a:p>
          <a:p>
            <a:pPr>
              <a:buFont typeface="Wingdings" pitchFamily="2" charset="2"/>
              <a:buNone/>
            </a:pP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76350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Opće mjere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s-Latn-BA" dirty="0" smtClean="0"/>
              <a:t>Probir na nasilje</a:t>
            </a:r>
          </a:p>
          <a:p>
            <a:r>
              <a:rPr lang="bs-Latn-BA" dirty="0" smtClean="0"/>
              <a:t>Nadzor odraslih osoba (nastavnika) za vrijeme odmora</a:t>
            </a:r>
          </a:p>
          <a:p>
            <a:r>
              <a:rPr lang="bs-Latn-BA" dirty="0" smtClean="0"/>
              <a:t>Video nadzor</a:t>
            </a:r>
          </a:p>
          <a:p>
            <a:r>
              <a:rPr lang="bs-Latn-BA" dirty="0" smtClean="0"/>
              <a:t>Poboljšanje komunikacije učenik-nastavnik-roditelj</a:t>
            </a:r>
          </a:p>
          <a:p>
            <a:pPr marL="0" indent="0">
              <a:buNone/>
            </a:pPr>
            <a:r>
              <a:rPr lang="bs-Latn-BA" dirty="0" smtClean="0"/>
              <a:t>SPECIFIČNE MJERE</a:t>
            </a:r>
          </a:p>
          <a:p>
            <a:pPr marL="0" indent="0">
              <a:buNone/>
            </a:pPr>
            <a:r>
              <a:rPr lang="bs-Latn-BA" dirty="0" smtClean="0"/>
              <a:t>- Uvođenje specifičnih programa za smanjenje nasilja u školama.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57995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/>
          <a:lstStyle/>
          <a:p>
            <a:r>
              <a:rPr lang="bs-Latn-BA" dirty="0" smtClean="0"/>
              <a:t>Podjela bolesti i poremećaja djece školske dobi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s-Latn-BA" dirty="0"/>
              <a:t>Sve bolesti i poremećaji mogu se podijeliti na: nezarazne i zarazne.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5312861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b="1" dirty="0"/>
              <a:t/>
            </a:r>
            <a:br>
              <a:rPr lang="bs-Latn-BA" b="1" dirty="0"/>
            </a:br>
            <a:r>
              <a:rPr lang="bs-Latn-BA" b="1" dirty="0"/>
              <a:t>Akutne zarazne bolesti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s-Latn-BA" dirty="0" smtClean="0"/>
              <a:t>Prijenos </a:t>
            </a:r>
            <a:r>
              <a:rPr lang="bs-Latn-BA" dirty="0"/>
              <a:t>kapljično</a:t>
            </a:r>
            <a:r>
              <a:rPr lang="bs-Latn-BA" dirty="0" smtClean="0"/>
              <a:t>, hranom, hidrično, predmetima</a:t>
            </a:r>
            <a:endParaRPr lang="bs-Latn-BA" dirty="0"/>
          </a:p>
          <a:p>
            <a:r>
              <a:rPr lang="pl-PL" dirty="0"/>
              <a:t>Karakteristične za školski uzrast </a:t>
            </a:r>
            <a:r>
              <a:rPr lang="pl-PL" dirty="0" smtClean="0"/>
              <a:t>(parotitis)</a:t>
            </a:r>
            <a:endParaRPr lang="pl-PL" dirty="0"/>
          </a:p>
          <a:p>
            <a:r>
              <a:rPr lang="bs-Latn-BA" dirty="0"/>
              <a:t>Epidemijske (morbili)</a:t>
            </a:r>
          </a:p>
          <a:p>
            <a:r>
              <a:rPr lang="pl-PL" dirty="0" smtClean="0"/>
              <a:t>Bolesti </a:t>
            </a:r>
            <a:r>
              <a:rPr lang="pl-PL" dirty="0"/>
              <a:t>koji pogađaju </a:t>
            </a:r>
            <a:r>
              <a:rPr lang="pl-PL" dirty="0" smtClean="0"/>
              <a:t>cijelu </a:t>
            </a:r>
            <a:r>
              <a:rPr lang="pl-PL" dirty="0"/>
              <a:t>populaciju pa </a:t>
            </a:r>
            <a:r>
              <a:rPr lang="pl-PL" dirty="0" smtClean="0"/>
              <a:t>i </a:t>
            </a:r>
            <a:r>
              <a:rPr lang="bs-Latn-BA" dirty="0" smtClean="0"/>
              <a:t>školsku djecu </a:t>
            </a:r>
            <a:r>
              <a:rPr lang="bs-Latn-BA" dirty="0"/>
              <a:t>(</a:t>
            </a:r>
            <a:r>
              <a:rPr lang="bs-Latn-BA" dirty="0" smtClean="0"/>
              <a:t>gripa)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84618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Akutne zarazne bolesti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s-Latn-BA" dirty="0"/>
              <a:t>Akutne zarazne bolesti u školskoj sredini </a:t>
            </a:r>
            <a:r>
              <a:rPr lang="bs-Latn-BA" dirty="0" smtClean="0"/>
              <a:t>su posljedica </a:t>
            </a:r>
            <a:r>
              <a:rPr lang="bs-Latn-BA" dirty="0"/>
              <a:t>prisustva posebnih </a:t>
            </a:r>
            <a:r>
              <a:rPr lang="bs-Latn-BA" dirty="0" smtClean="0"/>
              <a:t>uvjeta </a:t>
            </a:r>
            <a:r>
              <a:rPr lang="bs-Latn-BA" dirty="0"/>
              <a:t>za </a:t>
            </a:r>
            <a:r>
              <a:rPr lang="bs-Latn-BA" dirty="0" smtClean="0"/>
              <a:t>nastanak </a:t>
            </a:r>
            <a:r>
              <a:rPr lang="bs-Latn-BA" dirty="0"/>
              <a:t>i širenje zaraze.</a:t>
            </a:r>
          </a:p>
          <a:p>
            <a:r>
              <a:rPr lang="bs-Latn-BA" dirty="0"/>
              <a:t> Veliki broj </a:t>
            </a:r>
            <a:r>
              <a:rPr lang="bs-Latn-BA" dirty="0" smtClean="0"/>
              <a:t>djece </a:t>
            </a:r>
            <a:r>
              <a:rPr lang="bs-Latn-BA" dirty="0"/>
              <a:t>na malom prostoru </a:t>
            </a:r>
            <a:r>
              <a:rPr lang="bs-Latn-BA" dirty="0" smtClean="0"/>
              <a:t>omogućava vrlo </a:t>
            </a:r>
            <a:r>
              <a:rPr lang="bs-Latn-BA" dirty="0"/>
              <a:t>blizak kontakt koji </a:t>
            </a:r>
            <a:r>
              <a:rPr lang="bs-Latn-BA" dirty="0" smtClean="0"/>
              <a:t>pogoduje </a:t>
            </a:r>
            <a:r>
              <a:rPr lang="bs-Latn-BA" dirty="0"/>
              <a:t>širenju kapljičnih i </a:t>
            </a:r>
            <a:r>
              <a:rPr lang="bs-Latn-BA" dirty="0" smtClean="0"/>
              <a:t>crijevnih infekcija.</a:t>
            </a:r>
          </a:p>
          <a:p>
            <a:r>
              <a:rPr lang="bs-Latn-BA" dirty="0" smtClean="0"/>
              <a:t> Stupanj </a:t>
            </a:r>
            <a:r>
              <a:rPr lang="bs-Latn-BA" dirty="0"/>
              <a:t>osetljivosti </a:t>
            </a:r>
            <a:r>
              <a:rPr lang="bs-Latn-BA" dirty="0" smtClean="0"/>
              <a:t>djece ovisi o starosti, izvršenoj imunizaciji </a:t>
            </a:r>
            <a:r>
              <a:rPr lang="bs-Latn-BA" dirty="0"/>
              <a:t>i </a:t>
            </a:r>
            <a:r>
              <a:rPr lang="bs-Latn-BA"/>
              <a:t>ranije </a:t>
            </a:r>
            <a:r>
              <a:rPr lang="bs-Latn-BA" smtClean="0"/>
              <a:t>preležanim bolestima.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0933291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Akutne zarazne bolesti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s-Latn-BA" dirty="0"/>
              <a:t>Najčešće su u ovom uzrastu </a:t>
            </a:r>
            <a:r>
              <a:rPr lang="bs-Latn-BA" dirty="0" smtClean="0"/>
              <a:t>prisutne virusne infekcije gornjih dišnih putova, varičele</a:t>
            </a:r>
            <a:r>
              <a:rPr lang="bs-Latn-BA" dirty="0"/>
              <a:t>, </a:t>
            </a:r>
            <a:r>
              <a:rPr lang="bs-Latn-BA" dirty="0" smtClean="0"/>
              <a:t>a mogu se javiti i epidemije influence, hepatitisa</a:t>
            </a:r>
          </a:p>
          <a:p>
            <a:r>
              <a:rPr lang="bs-Latn-BA" dirty="0" smtClean="0"/>
              <a:t> Pored imunizacije neophodno je preduzeti i </a:t>
            </a:r>
            <a:r>
              <a:rPr lang="bs-Latn-BA" dirty="0"/>
              <a:t>ostale preventivne </a:t>
            </a:r>
            <a:r>
              <a:rPr lang="bs-Latn-BA" dirty="0" smtClean="0"/>
              <a:t>mjere </a:t>
            </a:r>
            <a:r>
              <a:rPr lang="bs-Latn-BA" dirty="0"/>
              <a:t>u </a:t>
            </a:r>
            <a:r>
              <a:rPr lang="bs-Latn-BA" dirty="0" smtClean="0"/>
              <a:t>sprečavanju zaraznih </a:t>
            </a:r>
            <a:r>
              <a:rPr lang="bs-Latn-BA" dirty="0"/>
              <a:t>bolesti, kao što su: poboljšanje </a:t>
            </a:r>
            <a:r>
              <a:rPr lang="bs-Latn-BA" dirty="0" smtClean="0"/>
              <a:t> higijenskih uvjeta </a:t>
            </a:r>
            <a:r>
              <a:rPr lang="bs-Latn-BA" dirty="0"/>
              <a:t>života u školi i obitelji (dezinfekcija, provjetravanje</a:t>
            </a:r>
            <a:r>
              <a:rPr lang="bs-Latn-BA" dirty="0" smtClean="0"/>
              <a:t>), osobna </a:t>
            </a:r>
            <a:r>
              <a:rPr lang="bs-Latn-BA" dirty="0"/>
              <a:t>higijena, </a:t>
            </a:r>
            <a:r>
              <a:rPr lang="bs-Latn-BA" dirty="0" smtClean="0"/>
              <a:t>zdravstveni odgoj i rano otkrivanje i izolacija.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2691637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b="1" dirty="0" smtClean="0"/>
              <a:t/>
            </a:r>
            <a:br>
              <a:rPr lang="bs-Latn-BA" b="1" dirty="0" smtClean="0"/>
            </a:br>
            <a:r>
              <a:rPr lang="bs-Latn-BA" b="1" dirty="0" smtClean="0"/>
              <a:t>Kožne </a:t>
            </a:r>
            <a:r>
              <a:rPr lang="bs-Latn-BA" b="1" dirty="0"/>
              <a:t>i </a:t>
            </a:r>
            <a:r>
              <a:rPr lang="bs-Latn-BA" b="1" dirty="0" smtClean="0"/>
              <a:t>parazitarne bolesti</a:t>
            </a:r>
            <a:r>
              <a:rPr lang="bs-Latn-BA" b="1" dirty="0"/>
              <a:t/>
            </a:r>
            <a:br>
              <a:rPr lang="bs-Latn-BA" b="1" dirty="0"/>
            </a:b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s-Latn-BA" dirty="0"/>
              <a:t>Bolesti kože se često sreću kod školske djece, a najčešće su to impetigo, dermatomikoze i </a:t>
            </a:r>
            <a:r>
              <a:rPr lang="bs-Latn-BA" dirty="0" smtClean="0"/>
              <a:t>skabijes i pedukuloza vlasišta. </a:t>
            </a:r>
          </a:p>
          <a:p>
            <a:r>
              <a:rPr lang="bs-Latn-BA" dirty="0" smtClean="0"/>
              <a:t>Usko </a:t>
            </a:r>
            <a:r>
              <a:rPr lang="bs-Latn-BA" dirty="0"/>
              <a:t>povezana </a:t>
            </a:r>
            <a:r>
              <a:rPr lang="bs-Latn-BA" dirty="0" smtClean="0"/>
              <a:t>s održavanjem h</a:t>
            </a:r>
            <a:r>
              <a:rPr lang="pl-PL" dirty="0" smtClean="0"/>
              <a:t>igijene </a:t>
            </a:r>
            <a:r>
              <a:rPr lang="pl-PL" dirty="0"/>
              <a:t>u školi i naselju</a:t>
            </a:r>
          </a:p>
          <a:p>
            <a:r>
              <a:rPr lang="pt-BR" dirty="0" smtClean="0"/>
              <a:t>Dobrim </a:t>
            </a:r>
            <a:r>
              <a:rPr lang="pt-BR" dirty="0"/>
              <a:t>preventivnim radom </a:t>
            </a:r>
            <a:r>
              <a:rPr lang="pt-BR" dirty="0" smtClean="0"/>
              <a:t>i</a:t>
            </a:r>
            <a:r>
              <a:rPr lang="bs-Latn-BA" dirty="0" smtClean="0"/>
              <a:t> edukacijom </a:t>
            </a:r>
            <a:r>
              <a:rPr lang="bs-Latn-BA" dirty="0"/>
              <a:t>o </a:t>
            </a:r>
            <a:r>
              <a:rPr lang="bs-Latn-BA" dirty="0" smtClean="0"/>
              <a:t>osobnoj higijeni, </a:t>
            </a:r>
            <a:r>
              <a:rPr lang="pl-PL" dirty="0" smtClean="0"/>
              <a:t>higijeni odjeće </a:t>
            </a:r>
            <a:r>
              <a:rPr lang="pl-PL" dirty="0"/>
              <a:t>i obuće, kao </a:t>
            </a:r>
            <a:r>
              <a:rPr lang="pl-PL" dirty="0" smtClean="0"/>
              <a:t>i </a:t>
            </a:r>
            <a:r>
              <a:rPr lang="bs-Latn-BA" dirty="0" smtClean="0"/>
              <a:t>sanitacijom </a:t>
            </a:r>
            <a:r>
              <a:rPr lang="bs-Latn-BA" dirty="0"/>
              <a:t>školske </a:t>
            </a:r>
            <a:r>
              <a:rPr lang="bs-Latn-BA" dirty="0" smtClean="0"/>
              <a:t>sredine </a:t>
            </a:r>
            <a:r>
              <a:rPr lang="pl-PL" dirty="0" smtClean="0"/>
              <a:t>moguće </a:t>
            </a:r>
            <a:r>
              <a:rPr lang="pl-PL" dirty="0"/>
              <a:t>je </a:t>
            </a:r>
            <a:r>
              <a:rPr lang="pl-PL" dirty="0" smtClean="0"/>
              <a:t>spriječiti </a:t>
            </a:r>
            <a:r>
              <a:rPr lang="pl-PL" dirty="0"/>
              <a:t>nastanak </a:t>
            </a:r>
            <a:r>
              <a:rPr lang="pl-PL" dirty="0" smtClean="0"/>
              <a:t>ovih </a:t>
            </a:r>
            <a:r>
              <a:rPr lang="bs-Latn-BA" dirty="0" smtClean="0"/>
              <a:t>oboljenja</a:t>
            </a:r>
            <a:r>
              <a:rPr lang="bs-Latn-B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57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Infestacije helmintima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bs-Latn-BA" dirty="0" smtClean="0"/>
              <a:t> </a:t>
            </a:r>
          </a:p>
          <a:p>
            <a:r>
              <a:rPr lang="bs-Latn-BA" dirty="0" smtClean="0"/>
              <a:t>Infestacije </a:t>
            </a:r>
            <a:r>
              <a:rPr lang="bs-Latn-BA" dirty="0"/>
              <a:t>helmintima </a:t>
            </a:r>
            <a:r>
              <a:rPr lang="bs-Latn-BA" dirty="0" smtClean="0"/>
              <a:t>javljaju se u školske djece </a:t>
            </a:r>
            <a:r>
              <a:rPr lang="bs-Latn-BA" dirty="0"/>
              <a:t>seoskog i gradskog </a:t>
            </a:r>
            <a:r>
              <a:rPr lang="bs-Latn-BA" dirty="0" smtClean="0"/>
              <a:t>područja</a:t>
            </a:r>
            <a:r>
              <a:rPr lang="bs-Latn-BA" dirty="0"/>
              <a:t>, </a:t>
            </a:r>
            <a:r>
              <a:rPr lang="bs-Latn-BA" dirty="0" smtClean="0"/>
              <a:t>s </a:t>
            </a:r>
            <a:r>
              <a:rPr lang="bs-Latn-BA" dirty="0"/>
              <a:t>većom učestalošću u </a:t>
            </a:r>
            <a:r>
              <a:rPr lang="bs-Latn-BA" dirty="0" smtClean="0"/>
              <a:t>sredinama s </a:t>
            </a:r>
            <a:r>
              <a:rPr lang="bs-Latn-BA" dirty="0"/>
              <a:t>niskim </a:t>
            </a:r>
            <a:r>
              <a:rPr lang="bs-Latn-BA" dirty="0" smtClean="0"/>
              <a:t>životnim standardom</a:t>
            </a:r>
            <a:r>
              <a:rPr lang="bs-Latn-BA" dirty="0" smtClean="0"/>
              <a:t>, neadekvatnim vodosnabdijevanjem </a:t>
            </a:r>
            <a:r>
              <a:rPr lang="bs-Latn-BA" dirty="0"/>
              <a:t>i </a:t>
            </a:r>
            <a:r>
              <a:rPr lang="bs-Latn-BA" dirty="0" smtClean="0"/>
              <a:t>odlaganjem otpada, s </a:t>
            </a:r>
            <a:r>
              <a:rPr lang="bs-Latn-BA" dirty="0" smtClean="0"/>
              <a:t>niskom razinom opće </a:t>
            </a:r>
            <a:r>
              <a:rPr lang="bs-Latn-BA" dirty="0"/>
              <a:t>i zdravstvene kulture </a:t>
            </a:r>
            <a:r>
              <a:rPr lang="bs-Latn-BA" dirty="0" smtClean="0"/>
              <a:t>i nedovoljnim </a:t>
            </a:r>
            <a:r>
              <a:rPr lang="bs-Latn-BA" dirty="0"/>
              <a:t>održavanjem </a:t>
            </a:r>
            <a:r>
              <a:rPr lang="bs-Latn-BA" dirty="0" smtClean="0"/>
              <a:t>osobne </a:t>
            </a:r>
            <a:r>
              <a:rPr lang="bs-Latn-BA" dirty="0"/>
              <a:t>higijene.</a:t>
            </a:r>
          </a:p>
        </p:txBody>
      </p:sp>
    </p:spTree>
    <p:extLst>
      <p:ext uri="{BB962C8B-B14F-4D97-AF65-F5344CB8AC3E}">
        <p14:creationId xmlns:p14="http://schemas.microsoft.com/office/powerpoint/2010/main" val="16094452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Organiziranje redovitih sistematskih pregleda</a:t>
            </a:r>
            <a:endParaRPr lang="bs-Latn-BA" dirty="0"/>
          </a:p>
          <a:p>
            <a:pPr marL="0" indent="0">
              <a:buNone/>
            </a:pPr>
            <a:r>
              <a:rPr lang="bs-Latn-BA" dirty="0"/>
              <a:t>d</a:t>
            </a:r>
            <a:r>
              <a:rPr lang="bs-Latn-BA" dirty="0" smtClean="0"/>
              <a:t>jece školske dobi ima zadatak </a:t>
            </a:r>
            <a:r>
              <a:rPr lang="bs-Latn-BA" dirty="0"/>
              <a:t>rano </a:t>
            </a:r>
            <a:r>
              <a:rPr lang="bs-Latn-BA" dirty="0" smtClean="0"/>
              <a:t>dijagnosticiranje bolesti i poremećaja zdravlja.</a:t>
            </a:r>
          </a:p>
          <a:p>
            <a:r>
              <a:rPr lang="bs-Latn-BA" dirty="0" smtClean="0"/>
              <a:t>Redovita sanitarna kontrola školskih prostorija i načina rada u učionicama i školskim kuhinjama i zdravstveno prosvjećivanje može značajno samnjiiti morbiditet školske </a:t>
            </a:r>
            <a:r>
              <a:rPr lang="bs-Latn-BA" smtClean="0"/>
              <a:t>djece.</a:t>
            </a:r>
            <a:endParaRPr lang="bs-Latn-BA" dirty="0" smtClean="0"/>
          </a:p>
        </p:txBody>
      </p:sp>
    </p:spTree>
    <p:extLst>
      <p:ext uri="{BB962C8B-B14F-4D97-AF65-F5344CB8AC3E}">
        <p14:creationId xmlns:p14="http://schemas.microsoft.com/office/powerpoint/2010/main" val="15963856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bs-Latn-BA" dirty="0" smtClean="0"/>
          </a:p>
          <a:p>
            <a:pPr marL="0" indent="0" algn="ctr">
              <a:buNone/>
            </a:pPr>
            <a:r>
              <a:rPr lang="bs-Latn-BA" dirty="0" smtClean="0"/>
              <a:t>Za školsko doba se često kaže da je naljepše i najbezbrižnije doba. </a:t>
            </a:r>
            <a:r>
              <a:rPr lang="bs-Latn-BA" dirty="0" smtClean="0"/>
              <a:t>No, </a:t>
            </a:r>
            <a:r>
              <a:rPr lang="bs-Latn-BA" dirty="0" smtClean="0"/>
              <a:t>ono nosi svoje probleme, svoj teret i često obilježava cijeli budući život.</a:t>
            </a:r>
          </a:p>
          <a:p>
            <a:pPr marL="0" indent="0" algn="ctr">
              <a:buNone/>
            </a:pPr>
            <a:r>
              <a:rPr lang="bs-Latn-BA" dirty="0" smtClean="0"/>
              <a:t>Topla i prilagođana školska sredina je ta koja će, uz obitelj, omogućiti pravilan </a:t>
            </a:r>
            <a:r>
              <a:rPr lang="bs-Latn-BA" dirty="0" smtClean="0"/>
              <a:t>rast i razvoj djece i mladeži.</a:t>
            </a:r>
            <a:endParaRPr lang="bs-Latn-BA" dirty="0" smtClean="0"/>
          </a:p>
          <a:p>
            <a:pPr marL="0" indent="0" algn="ctr">
              <a:buNone/>
            </a:pP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084576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bs-Latn-BA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06711"/>
            <a:ext cx="7115175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605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Nezarazne bolesti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s-Latn-BA" b="1" dirty="0" smtClean="0"/>
              <a:t>Somatske </a:t>
            </a:r>
          </a:p>
          <a:p>
            <a:pPr lvl="1"/>
            <a:r>
              <a:rPr lang="bs-Latn-BA" dirty="0" smtClean="0"/>
              <a:t>Poremećaji rasta i razvoja</a:t>
            </a:r>
          </a:p>
          <a:p>
            <a:pPr lvl="1"/>
            <a:r>
              <a:rPr lang="bs-Latn-BA" dirty="0" smtClean="0"/>
              <a:t>Deformiteti koštano-mišićnog sustava</a:t>
            </a:r>
          </a:p>
          <a:p>
            <a:pPr lvl="1"/>
            <a:r>
              <a:rPr lang="bs-Latn-BA" dirty="0" smtClean="0"/>
              <a:t>Oštećenja vida</a:t>
            </a:r>
          </a:p>
          <a:p>
            <a:pPr lvl="1"/>
            <a:r>
              <a:rPr lang="bs-Latn-BA" dirty="0" smtClean="0"/>
              <a:t>Poremećaji sluha i govora</a:t>
            </a:r>
          </a:p>
          <a:p>
            <a:pPr lvl="1"/>
            <a:r>
              <a:rPr lang="bs-Latn-BA" dirty="0" smtClean="0"/>
              <a:t>Zubni karijes</a:t>
            </a:r>
          </a:p>
          <a:p>
            <a:pPr lvl="1"/>
            <a:r>
              <a:rPr lang="bs-Latn-BA" dirty="0" smtClean="0"/>
              <a:t>Traumatizam</a:t>
            </a:r>
          </a:p>
          <a:p>
            <a:pPr marL="0" indent="0">
              <a:buNone/>
            </a:pPr>
            <a:endParaRPr lang="bs-Latn-BA" b="1" dirty="0" smtClean="0"/>
          </a:p>
        </p:txBody>
      </p:sp>
    </p:spTree>
    <p:extLst>
      <p:ext uri="{BB962C8B-B14F-4D97-AF65-F5344CB8AC3E}">
        <p14:creationId xmlns:p14="http://schemas.microsoft.com/office/powerpoint/2010/main" val="215178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s-Latn-BA" b="1" dirty="0" smtClean="0"/>
              <a:t>Psihičke</a:t>
            </a:r>
          </a:p>
          <a:p>
            <a:pPr lvl="1"/>
            <a:r>
              <a:rPr lang="bs-Latn-BA" dirty="0" smtClean="0"/>
              <a:t>Depresija</a:t>
            </a:r>
          </a:p>
          <a:p>
            <a:pPr lvl="1"/>
            <a:r>
              <a:rPr lang="bs-Latn-BA" dirty="0" smtClean="0"/>
              <a:t>Anksiozni poremećaj</a:t>
            </a:r>
          </a:p>
          <a:p>
            <a:pPr lvl="1"/>
            <a:r>
              <a:rPr lang="bs-Latn-BA" dirty="0" smtClean="0"/>
              <a:t>PTSP</a:t>
            </a:r>
          </a:p>
          <a:p>
            <a:pPr lvl="1"/>
            <a:r>
              <a:rPr lang="bs-Latn-BA" dirty="0" smtClean="0"/>
              <a:t>Poremaćaj prilagodbe</a:t>
            </a:r>
          </a:p>
          <a:p>
            <a:pPr lvl="1"/>
            <a:r>
              <a:rPr lang="bs-Latn-BA" i="1" dirty="0"/>
              <a:t>Anoreksija, bulimija</a:t>
            </a:r>
          </a:p>
          <a:p>
            <a:pPr lvl="1"/>
            <a:endParaRPr lang="bs-Latn-BA" dirty="0" smtClean="0"/>
          </a:p>
          <a:p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187049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Zarazne bolesti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bs-Latn-BA" dirty="0" smtClean="0"/>
          </a:p>
          <a:p>
            <a:r>
              <a:rPr lang="bs-Latn-BA" dirty="0" smtClean="0"/>
              <a:t>Akutne </a:t>
            </a:r>
          </a:p>
          <a:p>
            <a:r>
              <a:rPr lang="bs-Latn-BA" dirty="0" smtClean="0"/>
              <a:t>Kronične 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70552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b="1" dirty="0"/>
              <a:t>Nezarazne bolesti i poremećaji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90253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b="1" dirty="0"/>
              <a:t/>
            </a:r>
            <a:br>
              <a:rPr lang="bs-Latn-BA" b="1" dirty="0"/>
            </a:br>
            <a:r>
              <a:rPr lang="it-IT" dirty="0"/>
              <a:t>Poremećaji rasta i razvoja</a:t>
            </a:r>
            <a:br>
              <a:rPr lang="it-IT" dirty="0"/>
            </a:br>
            <a:endParaRPr lang="bs-Latn-B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s-Latn-BA" dirty="0" smtClean="0"/>
              <a:t>Gojaznost </a:t>
            </a:r>
            <a:r>
              <a:rPr lang="bs-Latn-BA" dirty="0"/>
              <a:t>(genetski i psihosomatski </a:t>
            </a:r>
            <a:r>
              <a:rPr lang="bs-Latn-BA" dirty="0" smtClean="0"/>
              <a:t>čimbenici)</a:t>
            </a:r>
            <a:endParaRPr lang="bs-Latn-BA" dirty="0"/>
          </a:p>
          <a:p>
            <a:r>
              <a:rPr lang="bs-Latn-BA" dirty="0" smtClean="0"/>
              <a:t>Mršavost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36063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805</TotalTime>
  <Words>1486</Words>
  <Application>Microsoft Office PowerPoint</Application>
  <PresentationFormat>On-screen Show (4:3)</PresentationFormat>
  <Paragraphs>220</Paragraphs>
  <Slides>47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Oriel</vt:lpstr>
      <vt:lpstr>Chart</vt:lpstr>
      <vt:lpstr>Karakteristike morbiditeta školske djece i mladeži</vt:lpstr>
      <vt:lpstr>Morbiditet školske djece</vt:lpstr>
      <vt:lpstr>PowerPoint Presentation</vt:lpstr>
      <vt:lpstr>Podjela bolesti i poremećaja djece školske dobi</vt:lpstr>
      <vt:lpstr>Nezarazne bolesti</vt:lpstr>
      <vt:lpstr>PowerPoint Presentation</vt:lpstr>
      <vt:lpstr>Zarazne bolesti</vt:lpstr>
      <vt:lpstr>Nezarazne bolesti i poremećaji</vt:lpstr>
      <vt:lpstr> Poremećaji rasta i razvoja </vt:lpstr>
      <vt:lpstr>Gojaznost</vt:lpstr>
      <vt:lpstr>POTHRANJENOST</vt:lpstr>
      <vt:lpstr>Što je poremećaj u prehrani – anoreksija i bulimija?</vt:lpstr>
      <vt:lpstr>Pravilna prehrana</vt:lpstr>
      <vt:lpstr>PowerPoint Presentation</vt:lpstr>
      <vt:lpstr>Mišićno-koštani problemi</vt:lpstr>
      <vt:lpstr>Koštano-mišićni deformiteti</vt:lpstr>
      <vt:lpstr>Koštano-mišićni deformiteti</vt:lpstr>
      <vt:lpstr>Skolioza  kifoza</vt:lpstr>
      <vt:lpstr>Sprječavanje koštano-mišićnih deformiteta</vt:lpstr>
      <vt:lpstr>Oštećenje vida</vt:lpstr>
      <vt:lpstr>Oštećenje vida</vt:lpstr>
      <vt:lpstr>Poremećaji govora</vt:lpstr>
      <vt:lpstr>PowerPoint Presentation</vt:lpstr>
      <vt:lpstr>Higijena zuba</vt:lpstr>
      <vt:lpstr>PowerPoint Presentation</vt:lpstr>
      <vt:lpstr>Sideropenična anemija (Anemija usljed deficita željeza) </vt:lpstr>
      <vt:lpstr>Sideropenična Anemija </vt:lpstr>
      <vt:lpstr>Preventivne mjere</vt:lpstr>
      <vt:lpstr>      Alergijske bolesti </vt:lpstr>
      <vt:lpstr>Opće mjere</vt:lpstr>
      <vt:lpstr>Ozljeđivanje</vt:lpstr>
      <vt:lpstr>nasilje među djecom</vt:lpstr>
      <vt:lpstr>Karakteristike nasilja među djecom (“bullying”)</vt:lpstr>
      <vt:lpstr>Koja je najčešća vrsta zlostavljanja među djecom?</vt:lpstr>
      <vt:lpstr>Uključenost u školsko nasilje</vt:lpstr>
      <vt:lpstr>Koliko je nasilje među djecom prisutno?</vt:lpstr>
      <vt:lpstr>Što je s nasiljem među djecom u BiH?</vt:lpstr>
      <vt:lpstr>Posljedice nasilja među djecom</vt:lpstr>
      <vt:lpstr>Opće mjere</vt:lpstr>
      <vt:lpstr> Akutne zarazne bolesti</vt:lpstr>
      <vt:lpstr>Akutne zarazne bolesti</vt:lpstr>
      <vt:lpstr>Akutne zarazne bolesti</vt:lpstr>
      <vt:lpstr> Kožne i parazitarne bolesti </vt:lpstr>
      <vt:lpstr>Infestacije helmintima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Karakteristike morbiditeta školske djece</dc:title>
  <dc:creator>User</dc:creator>
  <cp:lastModifiedBy>User</cp:lastModifiedBy>
  <cp:revision>153</cp:revision>
  <dcterms:created xsi:type="dcterms:W3CDTF">2013-11-25T21:46:12Z</dcterms:created>
  <dcterms:modified xsi:type="dcterms:W3CDTF">2013-12-13T08:52:41Z</dcterms:modified>
</cp:coreProperties>
</file>