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2"/>
  </p:notesMasterIdLst>
  <p:handoutMasterIdLst>
    <p:handoutMasterId r:id="rId63"/>
  </p:handoutMasterIdLst>
  <p:sldIdLst>
    <p:sldId id="256" r:id="rId2"/>
    <p:sldId id="284" r:id="rId3"/>
    <p:sldId id="290" r:id="rId4"/>
    <p:sldId id="291" r:id="rId5"/>
    <p:sldId id="285" r:id="rId6"/>
    <p:sldId id="292" r:id="rId7"/>
    <p:sldId id="286" r:id="rId8"/>
    <p:sldId id="323" r:id="rId9"/>
    <p:sldId id="324" r:id="rId10"/>
    <p:sldId id="258" r:id="rId11"/>
    <p:sldId id="289" r:id="rId12"/>
    <p:sldId id="293" r:id="rId13"/>
    <p:sldId id="294" r:id="rId14"/>
    <p:sldId id="325" r:id="rId15"/>
    <p:sldId id="295" r:id="rId16"/>
    <p:sldId id="263" r:id="rId17"/>
    <p:sldId id="326" r:id="rId18"/>
    <p:sldId id="296" r:id="rId19"/>
    <p:sldId id="327" r:id="rId20"/>
    <p:sldId id="266" r:id="rId21"/>
    <p:sldId id="331" r:id="rId22"/>
    <p:sldId id="267" r:id="rId23"/>
    <p:sldId id="268" r:id="rId24"/>
    <p:sldId id="297" r:id="rId25"/>
    <p:sldId id="328" r:id="rId26"/>
    <p:sldId id="272" r:id="rId27"/>
    <p:sldId id="273" r:id="rId28"/>
    <p:sldId id="274" r:id="rId29"/>
    <p:sldId id="332" r:id="rId30"/>
    <p:sldId id="333" r:id="rId31"/>
    <p:sldId id="299" r:id="rId32"/>
    <p:sldId id="329" r:id="rId33"/>
    <p:sldId id="275" r:id="rId34"/>
    <p:sldId id="300" r:id="rId35"/>
    <p:sldId id="301" r:id="rId36"/>
    <p:sldId id="276" r:id="rId37"/>
    <p:sldId id="277" r:id="rId38"/>
    <p:sldId id="278" r:id="rId39"/>
    <p:sldId id="303" r:id="rId40"/>
    <p:sldId id="304" r:id="rId41"/>
    <p:sldId id="279" r:id="rId42"/>
    <p:sldId id="330" r:id="rId43"/>
    <p:sldId id="305" r:id="rId44"/>
    <p:sldId id="306" r:id="rId45"/>
    <p:sldId id="307" r:id="rId46"/>
    <p:sldId id="315" r:id="rId47"/>
    <p:sldId id="308" r:id="rId48"/>
    <p:sldId id="314" r:id="rId49"/>
    <p:sldId id="309" r:id="rId50"/>
    <p:sldId id="310" r:id="rId51"/>
    <p:sldId id="313" r:id="rId52"/>
    <p:sldId id="312" r:id="rId53"/>
    <p:sldId id="311" r:id="rId54"/>
    <p:sldId id="316" r:id="rId55"/>
    <p:sldId id="317" r:id="rId56"/>
    <p:sldId id="318" r:id="rId57"/>
    <p:sldId id="334" r:id="rId58"/>
    <p:sldId id="321" r:id="rId59"/>
    <p:sldId id="319" r:id="rId60"/>
    <p:sldId id="320" r:id="rId61"/>
  </p:sldIdLst>
  <p:sldSz cx="9144000" cy="6858000" type="screen4x3"/>
  <p:notesSz cx="6669088" cy="9928225"/>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82029" autoAdjust="0"/>
  </p:normalViewPr>
  <p:slideViewPr>
    <p:cSldViewPr>
      <p:cViewPr>
        <p:scale>
          <a:sx n="80" d="100"/>
          <a:sy n="80" d="100"/>
        </p:scale>
        <p:origin x="-1128"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Grafikon%20u%20programu%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hr-HR"/>
  <c:chart>
    <c:title>
      <c:tx>
        <c:rich>
          <a:bodyPr/>
          <a:lstStyle/>
          <a:p>
            <a:pPr>
              <a:defRPr/>
            </a:pPr>
            <a:r>
              <a:rPr lang="hr-HR" dirty="0" smtClean="0"/>
              <a:t>Omjer </a:t>
            </a:r>
            <a:r>
              <a:rPr lang="hr-HR" dirty="0" err="1" smtClean="0"/>
              <a:t>nutrijenata</a:t>
            </a:r>
            <a:endParaRPr lang="en-US" dirty="0"/>
          </a:p>
        </c:rich>
      </c:tx>
      <c:layout/>
    </c:title>
    <c:view3D>
      <c:rotX val="30"/>
      <c:perspective val="30"/>
    </c:view3D>
    <c:plotArea>
      <c:layout/>
      <c:pie3DChart>
        <c:varyColors val="1"/>
      </c:pie3DChart>
    </c:plotArea>
    <c:legend>
      <c:legendPos val="r"/>
      <c:layout/>
    </c:legend>
    <c:plotVisOnly val="1"/>
  </c:chart>
  <c:txPr>
    <a:bodyPr/>
    <a:lstStyle/>
    <a:p>
      <a:pPr>
        <a:defRPr sz="1800"/>
      </a:pPr>
      <a:endParaRPr lang="sr-Latn-C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hr-HR"/>
  <c:chart>
    <c:title>
      <c:tx>
        <c:rich>
          <a:bodyPr/>
          <a:lstStyle/>
          <a:p>
            <a:pPr>
              <a:defRPr/>
            </a:pPr>
            <a:r>
              <a:rPr lang="hr-HR" dirty="0" smtClean="0"/>
              <a:t>Omjer </a:t>
            </a:r>
            <a:r>
              <a:rPr lang="hr-HR" dirty="0" err="1" smtClean="0"/>
              <a:t>nutrijenata</a:t>
            </a:r>
            <a:endParaRPr lang="en-US" dirty="0"/>
          </a:p>
        </c:rich>
      </c:tx>
      <c:layout/>
    </c:title>
    <c:view3D>
      <c:rotX val="30"/>
      <c:perspective val="30"/>
    </c:view3D>
    <c:plotArea>
      <c:layout/>
      <c:pie3DChart>
        <c:varyColors val="1"/>
        <c:ser>
          <c:idx val="0"/>
          <c:order val="0"/>
          <c:tx>
            <c:strRef>
              <c:f>'[Grafikon u programu Microsoft Office PowerPoint]List1'!$B$1</c:f>
              <c:strCache>
                <c:ptCount val="1"/>
                <c:pt idx="0">
                  <c:v>Stupac2</c:v>
                </c:pt>
              </c:strCache>
            </c:strRef>
          </c:tx>
          <c:explosion val="25"/>
          <c:dPt>
            <c:idx val="0"/>
            <c:spPr>
              <a:solidFill>
                <a:srgbClr val="FF0000"/>
              </a:solidFill>
            </c:spPr>
          </c:dPt>
          <c:dPt>
            <c:idx val="1"/>
            <c:spPr>
              <a:solidFill>
                <a:srgbClr val="0070C0"/>
              </a:solidFill>
            </c:spPr>
          </c:dPt>
          <c:dPt>
            <c:idx val="2"/>
            <c:spPr>
              <a:solidFill>
                <a:srgbClr val="FFC000"/>
              </a:solidFill>
            </c:spPr>
          </c:dPt>
          <c:dLbls>
            <c:dLbl>
              <c:idx val="0"/>
              <c:layout/>
              <c:showVal val="1"/>
            </c:dLbl>
            <c:dLbl>
              <c:idx val="1"/>
              <c:layout/>
              <c:showVal val="1"/>
            </c:dLbl>
            <c:dLbl>
              <c:idx val="2"/>
              <c:layout/>
              <c:showVal val="1"/>
            </c:dLbl>
            <c:delete val="1"/>
            <c:txPr>
              <a:bodyPr/>
              <a:lstStyle/>
              <a:p>
                <a:pPr>
                  <a:defRPr sz="1600"/>
                </a:pPr>
                <a:endParaRPr lang="sr-Latn-CS"/>
              </a:p>
            </c:txPr>
          </c:dLbls>
          <c:cat>
            <c:strRef>
              <c:f>'[Grafikon u programu Microsoft Office PowerPoint]List1'!$A$2:$A$4</c:f>
              <c:strCache>
                <c:ptCount val="3"/>
                <c:pt idx="0">
                  <c:v>bjelančevine</c:v>
                </c:pt>
                <c:pt idx="1">
                  <c:v>ugljikohdrati</c:v>
                </c:pt>
                <c:pt idx="2">
                  <c:v>masti</c:v>
                </c:pt>
              </c:strCache>
            </c:strRef>
          </c:cat>
          <c:val>
            <c:numRef>
              <c:f>'[Grafikon u programu Microsoft Office PowerPoint]List1'!$B$2:$B$4</c:f>
              <c:numCache>
                <c:formatCode>General</c:formatCode>
                <c:ptCount val="3"/>
                <c:pt idx="0">
                  <c:v>20</c:v>
                </c:pt>
                <c:pt idx="1">
                  <c:v>55</c:v>
                </c:pt>
                <c:pt idx="2">
                  <c:v>25</c:v>
                </c:pt>
              </c:numCache>
            </c:numRef>
          </c:val>
        </c:ser>
      </c:pie3DChart>
    </c:plotArea>
    <c:legend>
      <c:legendPos val="r"/>
      <c:layout>
        <c:manualLayout>
          <c:xMode val="edge"/>
          <c:yMode val="edge"/>
          <c:x val="0.68482056607646236"/>
          <c:y val="0.44777267424905265"/>
          <c:w val="0.2972435736895524"/>
          <c:h val="0.3399868766404206"/>
        </c:manualLayout>
      </c:layout>
      <c:txPr>
        <a:bodyPr/>
        <a:lstStyle/>
        <a:p>
          <a:pPr>
            <a:defRPr sz="1400"/>
          </a:pPr>
          <a:endParaRPr lang="sr-Latn-CS"/>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25B18E94-856B-43A9-85CE-3F96D2E3741A}" type="datetimeFigureOut">
              <a:rPr lang="hr-HR" smtClean="0"/>
              <a:pPr/>
              <a:t>4.1.2016.</a:t>
            </a:fld>
            <a:endParaRPr lang="hr-HR"/>
          </a:p>
        </p:txBody>
      </p:sp>
      <p:sp>
        <p:nvSpPr>
          <p:cNvPr id="4" name="Rezervirano mjesto podnožja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hr-HR"/>
          </a:p>
        </p:txBody>
      </p:sp>
      <p:sp>
        <p:nvSpPr>
          <p:cNvPr id="5" name="Rezervirano mjesto broja slajda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6F0270AB-5A19-4569-8C25-8ADF7BD28D9A}" type="slidenum">
              <a:rPr lang="hr-HR" smtClean="0"/>
              <a:pPr/>
              <a:t>‹#›</a:t>
            </a:fld>
            <a:endParaRPr lang="hr-H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1447A064-D695-488A-A016-45DC96F1185B}" type="datetimeFigureOut">
              <a:rPr lang="sr-Latn-CS" smtClean="0"/>
              <a:pPr/>
              <a:t>4.1.2016.</a:t>
            </a:fld>
            <a:endParaRPr lang="hr-HR"/>
          </a:p>
        </p:txBody>
      </p:sp>
      <p:sp>
        <p:nvSpPr>
          <p:cNvPr id="4" name="Rezervirano mjesto slike slajda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4EB55759-A18E-49A9-8F75-27728C8BF71E}" type="slidenum">
              <a:rPr lang="hr-HR" smtClean="0"/>
              <a:pPr/>
              <a:t>‹#›</a:t>
            </a:fld>
            <a:endParaRPr lang="hr-H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savremenisport.com/Osnove_Institucionalni_okviri_sporta.html" TargetMode="External"/><Relationship Id="rId2" Type="http://schemas.openxmlformats.org/officeDocument/2006/relationships/slide" Target="../slides/slide37.xml"/><Relationship Id="rId1" Type="http://schemas.openxmlformats.org/officeDocument/2006/relationships/notesMaster" Target="../notesMasters/notesMaster1.xml"/><Relationship Id="rId6" Type="http://schemas.openxmlformats.org/officeDocument/2006/relationships/hyperlink" Target="http://www.savremenisport.com/Recnik-D-Doping.html" TargetMode="External"/><Relationship Id="rId5" Type="http://schemas.openxmlformats.org/officeDocument/2006/relationships/hyperlink" Target="http://www.savremenisport.com/Medicina_Doping_u_sportu_index.html" TargetMode="External"/><Relationship Id="rId4" Type="http://schemas.openxmlformats.org/officeDocument/2006/relationships/hyperlink" Target="http://www.savremenisport.com/Osnove_Sport_kao_drustveni_fenomen.html"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stetoskop.info/Starosne-kategorije-u-sportista-i-bioloski-razvoj-1619-c5-content.htm?b8" TargetMode="External"/><Relationship Id="rId2" Type="http://schemas.openxmlformats.org/officeDocument/2006/relationships/slide" Target="../slides/slide52.xml"/><Relationship Id="rId1" Type="http://schemas.openxmlformats.org/officeDocument/2006/relationships/notesMaster" Target="../notesMasters/notesMaster1.xml"/><Relationship Id="rId5" Type="http://schemas.openxmlformats.org/officeDocument/2006/relationships/hyperlink" Target="http://www.stetoskop.info/Ishrana-sportista-1618-s1-content.htm" TargetMode="External"/><Relationship Id="rId4" Type="http://schemas.openxmlformats.org/officeDocument/2006/relationships/hyperlink" Target="http://www.stetoskop.info/Koliko-serija-Koliko-ponavljanja-Koje-tezine-4086-s13-content.htm"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dirty="0" smtClean="0"/>
              <a:t>Do sada se prehrambena filozofija razvila u tri osnovne kategorije: </a:t>
            </a:r>
          </a:p>
          <a:p>
            <a:endParaRPr lang="hr-HR" dirty="0" smtClean="0"/>
          </a:p>
          <a:p>
            <a:r>
              <a:rPr lang="hr-HR" dirty="0" smtClean="0"/>
              <a:t>1. </a:t>
            </a:r>
            <a:r>
              <a:rPr lang="hr-HR" sz="1200" kern="1200" baseline="0" dirty="0" smtClean="0">
                <a:solidFill>
                  <a:schemeClr val="tx1"/>
                </a:solidFill>
                <a:latin typeface="+mn-lt"/>
                <a:ea typeface="+mn-ea"/>
                <a:cs typeface="+mn-cs"/>
              </a:rPr>
              <a:t>Ova prehrana bazirana je na prehrambenim standardima poznatim pod nazivom RDA (</a:t>
            </a:r>
            <a:r>
              <a:rPr lang="hr-HR" sz="1200" kern="1200" baseline="0" dirty="0" err="1" smtClean="0">
                <a:solidFill>
                  <a:schemeClr val="tx1"/>
                </a:solidFill>
                <a:latin typeface="+mn-lt"/>
                <a:ea typeface="+mn-ea"/>
                <a:cs typeface="+mn-cs"/>
              </a:rPr>
              <a:t>Recommended</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Dietary</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Allowances</a:t>
            </a:r>
            <a:r>
              <a:rPr lang="hr-HR" sz="1200" kern="1200" baseline="0" dirty="0" smtClean="0">
                <a:solidFill>
                  <a:schemeClr val="tx1"/>
                </a:solidFill>
                <a:latin typeface="+mn-lt"/>
                <a:ea typeface="+mn-ea"/>
                <a:cs typeface="+mn-cs"/>
              </a:rPr>
              <a:t> - </a:t>
            </a:r>
            <a:r>
              <a:rPr lang="hr-HR" sz="1200" i="1" kern="1200" baseline="0" dirty="0" smtClean="0">
                <a:solidFill>
                  <a:schemeClr val="tx1"/>
                </a:solidFill>
                <a:latin typeface="+mn-lt"/>
                <a:ea typeface="+mn-ea"/>
                <a:cs typeface="+mn-cs"/>
              </a:rPr>
              <a:t>Preporučeno dnevno "priznato"). </a:t>
            </a:r>
            <a:r>
              <a:rPr lang="hr-HR" sz="1200" kern="1200" baseline="0" dirty="0" smtClean="0">
                <a:solidFill>
                  <a:schemeClr val="tx1"/>
                </a:solidFill>
                <a:latin typeface="+mn-lt"/>
                <a:ea typeface="+mn-ea"/>
                <a:cs typeface="+mn-cs"/>
              </a:rPr>
              <a:t>Ove mjere su po prvi puta ustanovljene 1943. od strane "National </a:t>
            </a:r>
            <a:r>
              <a:rPr lang="hr-HR" sz="1200" kern="1200" baseline="0" dirty="0" err="1" smtClean="0">
                <a:solidFill>
                  <a:schemeClr val="tx1"/>
                </a:solidFill>
                <a:latin typeface="+mn-lt"/>
                <a:ea typeface="+mn-ea"/>
                <a:cs typeface="+mn-cs"/>
              </a:rPr>
              <a:t>Research</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Council</a:t>
            </a:r>
            <a:r>
              <a:rPr lang="hr-HR" sz="1200" kern="1200" baseline="0" dirty="0" smtClean="0">
                <a:solidFill>
                  <a:schemeClr val="tx1"/>
                </a:solidFill>
                <a:latin typeface="+mn-lt"/>
                <a:ea typeface="+mn-ea"/>
                <a:cs typeface="+mn-cs"/>
              </a:rPr>
              <a:t>" (NRC),a svakih se nekoliko godina nadopunjuju i mijenjaju, tako da su od 1943. godine, kada su po prvi puta ustanovljene promijenjene desetak puta (!).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a:t>
            </a:fld>
            <a:endParaRPr lang="hr-H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92500" lnSpcReduction="10000"/>
          </a:bodyPr>
          <a:lstStyle/>
          <a:p>
            <a:r>
              <a:rPr lang="hr-HR" sz="1200" kern="1200" baseline="0" dirty="0" smtClean="0">
                <a:solidFill>
                  <a:schemeClr val="tx1"/>
                </a:solidFill>
                <a:latin typeface="+mn-lt"/>
                <a:ea typeface="+mn-ea"/>
                <a:cs typeface="+mn-cs"/>
              </a:rPr>
              <a:t>Kolike su energetske potrebe za ugljikohidratima, pitanje je koje se postavlja samo od sebe. Najjednostavniji način za izračunavanje nalazi se u formuli: </a:t>
            </a:r>
          </a:p>
          <a:p>
            <a:r>
              <a:rPr lang="hr-HR" sz="1200" i="1" kern="1200" baseline="0" dirty="0" smtClean="0">
                <a:solidFill>
                  <a:schemeClr val="tx1"/>
                </a:solidFill>
                <a:latin typeface="+mn-lt"/>
                <a:ea typeface="+mn-ea"/>
                <a:cs typeface="+mn-cs"/>
              </a:rPr>
              <a:t>- 6g ugljikohidrata po 1 kg tjelesne težine  </a:t>
            </a:r>
            <a:r>
              <a:rPr lang="vi-VN" sz="1200" kern="1200" baseline="0" dirty="0" smtClean="0">
                <a:solidFill>
                  <a:schemeClr val="tx1"/>
                </a:solidFill>
                <a:latin typeface="+mn-lt"/>
                <a:ea typeface="+mn-ea"/>
                <a:cs typeface="+mn-cs"/>
              </a:rPr>
              <a:t>Međutim, ovakvo izračunavanje moguće je isključivo ako se radi o neaktivnim ili malo aktivnim osobama. Kod sportaša odnos se bitno mijenja jer bi gore navedena količina bila premala za zadovoljenje dnevnih potreba. Stoga se količina ugljikohidrata određuje kao: </a:t>
            </a:r>
          </a:p>
          <a:p>
            <a:pPr>
              <a:buFontTx/>
              <a:buChar char="-"/>
            </a:pPr>
            <a:r>
              <a:rPr lang="hr-HR" sz="1200" i="1" kern="1200" baseline="0" dirty="0" smtClean="0">
                <a:solidFill>
                  <a:schemeClr val="tx1"/>
                </a:solidFill>
                <a:latin typeface="+mn-lt"/>
                <a:ea typeface="+mn-ea"/>
                <a:cs typeface="+mn-cs"/>
              </a:rPr>
              <a:t>60 do 70 % kalorijskog udjela ukupnog dnevnog unosa </a:t>
            </a:r>
          </a:p>
          <a:p>
            <a:pPr>
              <a:buFontTx/>
              <a:buChar char="-"/>
            </a:pPr>
            <a:r>
              <a:rPr lang="vi-VN" sz="1200" kern="1200" baseline="0" dirty="0" smtClean="0">
                <a:solidFill>
                  <a:schemeClr val="tx1"/>
                </a:solidFill>
                <a:latin typeface="+mn-lt"/>
                <a:ea typeface="+mn-ea"/>
                <a:cs typeface="+mn-cs"/>
              </a:rPr>
              <a:t>ugljikohidrati se razlikuju. </a:t>
            </a:r>
            <a:r>
              <a:rPr lang="vi-VN" sz="1200" b="1" kern="1200" baseline="0" dirty="0" smtClean="0">
                <a:solidFill>
                  <a:schemeClr val="tx1"/>
                </a:solidFill>
                <a:latin typeface="+mn-lt"/>
                <a:ea typeface="+mn-ea"/>
                <a:cs typeface="+mn-cs"/>
              </a:rPr>
              <a:t>Jednostavni ugljikohidrati </a:t>
            </a:r>
            <a:r>
              <a:rPr lang="vi-VN" sz="1200" kern="1200" baseline="0" dirty="0" smtClean="0">
                <a:solidFill>
                  <a:schemeClr val="tx1"/>
                </a:solidFill>
                <a:latin typeface="+mn-lt"/>
                <a:ea typeface="+mn-ea"/>
                <a:cs typeface="+mn-cs"/>
              </a:rPr>
              <a:t>(šećeri) kao što su glukoza, fruktoza i galaktoza imaju kraći period prolaska kroz gastrointestinalni trakt, pa samim tim i brže dolaze u krvotok. </a:t>
            </a:r>
            <a:r>
              <a:rPr lang="vi-VN" sz="1200" b="1" kern="1200" baseline="0" dirty="0" smtClean="0">
                <a:solidFill>
                  <a:schemeClr val="tx1"/>
                </a:solidFill>
                <a:latin typeface="+mn-lt"/>
                <a:ea typeface="+mn-ea"/>
                <a:cs typeface="+mn-cs"/>
              </a:rPr>
              <a:t>Složenim ugljikohidratima </a:t>
            </a:r>
            <a:r>
              <a:rPr lang="vi-VN" sz="1200" kern="1200" baseline="0" dirty="0" smtClean="0">
                <a:solidFill>
                  <a:schemeClr val="tx1"/>
                </a:solidFill>
                <a:latin typeface="+mn-lt"/>
                <a:ea typeface="+mn-ea"/>
                <a:cs typeface="+mn-cs"/>
              </a:rPr>
              <a:t>treba više vremena za isti proces, pa sporije ulaze i u stanice. Najvažnija je međutim činjenica u izazivanju lučenja inzulina. Naime, jednostavni ugljikohidrati se uglavnom nakon obroka u krvi pojavljuju relativno brzo pa samim tim i u relativno većoj koncentraciji od složenih ugljikohidrata. Takvo stanje neminovno izaziva pojačano lučenje inzulina (osim u slučaju konzumiranja fruktotičnih namirnica). Stoga se jednostavni ugljikohidrati brzo uklanjaju iz krvnog optoka, dok to nije slučaj s onima složenijeg oblika. U čemu se onda nalazi problem po kome su jednostavni ugljikohidrati "loši", a ovi drugi "dobri"? Razlog nije onako jednostavan kako ga se često predstavlja. Stoga ćemo ga pokušati objasniti fiziološki pojednostavljenom logikom. Za razliku od navedenog procesa - koji je karakterističan za jednostavne ugljikohidrate (osim fruktoze), složeni ugljikohidrati postepeno ulaze u krv, pa se i inzulin postepeno oslobađa, čime ne dolazi do onako burnih reakcija kao što je slučaj koji je prethodno pojašnjen. </a:t>
            </a:r>
          </a:p>
          <a:p>
            <a:r>
              <a:rPr lang="hr-HR" sz="1200" kern="1200" baseline="0" dirty="0" smtClean="0">
                <a:solidFill>
                  <a:schemeClr val="tx1"/>
                </a:solidFill>
                <a:latin typeface="+mn-lt"/>
                <a:ea typeface="+mn-ea"/>
                <a:cs typeface="+mn-cs"/>
              </a:rPr>
              <a:t>U slučaju već spomenute fruktoze, situacija je slična onoj kod složenih </a:t>
            </a:r>
            <a:r>
              <a:rPr lang="hr-HR" sz="1200" kern="1200" baseline="0" dirty="0" err="1" smtClean="0">
                <a:solidFill>
                  <a:schemeClr val="tx1"/>
                </a:solidFill>
                <a:latin typeface="+mn-lt"/>
                <a:ea typeface="+mn-ea"/>
                <a:cs typeface="+mn-cs"/>
              </a:rPr>
              <a:t>gljikohidrata</a:t>
            </a:r>
            <a:r>
              <a:rPr lang="hr-HR" sz="1200" kern="1200" baseline="0" dirty="0" smtClean="0">
                <a:solidFill>
                  <a:schemeClr val="tx1"/>
                </a:solidFill>
                <a:latin typeface="+mn-lt"/>
                <a:ea typeface="+mn-ea"/>
                <a:cs typeface="+mn-cs"/>
              </a:rPr>
              <a:t>, bez obzira na to što je fruktoza jednostavan šećer. Dakle, fruktoza izaziva izrazito slabo lučenje inzulina.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16</a:t>
            </a:fld>
            <a:endParaRPr lang="hr-H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vi-VN" sz="1200" kern="1200" baseline="0" dirty="0" smtClean="0">
                <a:solidFill>
                  <a:schemeClr val="tx1"/>
                </a:solidFill>
                <a:latin typeface="+mn-lt"/>
                <a:ea typeface="+mn-ea"/>
                <a:cs typeface="+mn-cs"/>
              </a:rPr>
              <a:t>Ključni gradivni elementi stanica živog organizma u cijelom tijelu. Proteini se kemijski sastoje od lanaca aminokiselina koje su međusobno povezane peptidnim vezama. </a:t>
            </a:r>
          </a:p>
          <a:p>
            <a:r>
              <a:rPr lang="hr-HR" sz="1200" kern="1200" baseline="0" dirty="0" smtClean="0">
                <a:solidFill>
                  <a:schemeClr val="tx1"/>
                </a:solidFill>
                <a:latin typeface="+mn-lt"/>
                <a:ea typeface="+mn-ea"/>
                <a:cs typeface="+mn-cs"/>
              </a:rPr>
              <a:t>Mišljenja o potrebama za unosom proteina u organizam se razlikuju, a preporučene vrijednosti se kreću od 0.45 g/kg </a:t>
            </a:r>
            <a:r>
              <a:rPr lang="hr-HR" sz="1200" kern="1200" baseline="0" dirty="0" err="1" smtClean="0">
                <a:solidFill>
                  <a:schemeClr val="tx1"/>
                </a:solidFill>
                <a:latin typeface="+mn-lt"/>
                <a:ea typeface="+mn-ea"/>
                <a:cs typeface="+mn-cs"/>
              </a:rPr>
              <a:t>tjel.težine</a:t>
            </a:r>
            <a:r>
              <a:rPr lang="hr-HR" sz="1200" kern="1200" baseline="0" dirty="0" smtClean="0">
                <a:solidFill>
                  <a:schemeClr val="tx1"/>
                </a:solidFill>
                <a:latin typeface="+mn-lt"/>
                <a:ea typeface="+mn-ea"/>
                <a:cs typeface="+mn-cs"/>
              </a:rPr>
              <a:t> (što se smatra minimumom) do preko 3 g/kg </a:t>
            </a:r>
            <a:r>
              <a:rPr lang="hr-HR" sz="1200" kern="1200" baseline="0" dirty="0" err="1" smtClean="0">
                <a:solidFill>
                  <a:schemeClr val="tx1"/>
                </a:solidFill>
                <a:latin typeface="+mn-lt"/>
                <a:ea typeface="+mn-ea"/>
                <a:cs typeface="+mn-cs"/>
              </a:rPr>
              <a:t>t.t</a:t>
            </a:r>
            <a:r>
              <a:rPr lang="hr-HR" sz="1200" kern="1200" baseline="0" dirty="0" smtClean="0">
                <a:solidFill>
                  <a:schemeClr val="tx1"/>
                </a:solidFill>
                <a:latin typeface="+mn-lt"/>
                <a:ea typeface="+mn-ea"/>
                <a:cs typeface="+mn-cs"/>
              </a:rPr>
              <a:t>. za ekstremne napore u sportu (</a:t>
            </a:r>
            <a:r>
              <a:rPr lang="hr-HR" sz="1200" kern="1200" baseline="0" dirty="0" err="1" smtClean="0">
                <a:solidFill>
                  <a:schemeClr val="tx1"/>
                </a:solidFill>
                <a:latin typeface="+mn-lt"/>
                <a:ea typeface="+mn-ea"/>
                <a:cs typeface="+mn-cs"/>
              </a:rPr>
              <a:t>body</a:t>
            </a:r>
            <a:r>
              <a:rPr lang="hr-HR" sz="1200" kern="1200" baseline="0" dirty="0" smtClean="0">
                <a:solidFill>
                  <a:schemeClr val="tx1"/>
                </a:solidFill>
                <a:latin typeface="+mn-lt"/>
                <a:ea typeface="+mn-ea"/>
                <a:cs typeface="+mn-cs"/>
              </a:rPr>
              <a:t> building, dizanje </a:t>
            </a:r>
            <a:r>
              <a:rPr lang="hr-HR" sz="1200" kern="1200" baseline="0" dirty="0" err="1" smtClean="0">
                <a:solidFill>
                  <a:schemeClr val="tx1"/>
                </a:solidFill>
                <a:latin typeface="+mn-lt"/>
                <a:ea typeface="+mn-ea"/>
                <a:cs typeface="+mn-cs"/>
              </a:rPr>
              <a:t>utega..</a:t>
            </a:r>
            <a:r>
              <a:rPr lang="hr-HR" sz="1200" kern="1200" baseline="0" dirty="0" smtClean="0">
                <a:solidFill>
                  <a:schemeClr val="tx1"/>
                </a:solidFill>
                <a:latin typeface="+mn-lt"/>
                <a:ea typeface="+mn-ea"/>
                <a:cs typeface="+mn-cs"/>
              </a:rPr>
              <a:t>.). Energetska vrijednost 1 g proteina iznosi 17 kJ (4 kcal). </a:t>
            </a:r>
          </a:p>
          <a:p>
            <a:r>
              <a:rPr lang="hr-HR" sz="1200" kern="1200" baseline="0" dirty="0" smtClean="0">
                <a:solidFill>
                  <a:schemeClr val="tx1"/>
                </a:solidFill>
                <a:latin typeface="+mn-lt"/>
                <a:ea typeface="+mn-ea"/>
                <a:cs typeface="+mn-cs"/>
              </a:rPr>
              <a:t>Proteini se osim u iznimnim slučajevima </a:t>
            </a:r>
            <a:r>
              <a:rPr lang="hr-HR" sz="1200" i="1" kern="1200" baseline="0" dirty="0" smtClean="0">
                <a:solidFill>
                  <a:schemeClr val="tx1"/>
                </a:solidFill>
                <a:latin typeface="+mn-lt"/>
                <a:ea typeface="+mn-ea"/>
                <a:cs typeface="+mn-cs"/>
              </a:rPr>
              <a:t>ne koriste kao energetski izvori, već isključivo kao "</a:t>
            </a:r>
            <a:r>
              <a:rPr lang="hr-HR" sz="1200" i="1" kern="1200" baseline="0" dirty="0" err="1" smtClean="0">
                <a:solidFill>
                  <a:schemeClr val="tx1"/>
                </a:solidFill>
                <a:latin typeface="+mn-lt"/>
                <a:ea typeface="+mn-ea"/>
                <a:cs typeface="+mn-cs"/>
              </a:rPr>
              <a:t>gradivni</a:t>
            </a:r>
            <a:r>
              <a:rPr lang="hr-HR" sz="1200" i="1" kern="1200" baseline="0" dirty="0" smtClean="0">
                <a:solidFill>
                  <a:schemeClr val="tx1"/>
                </a:solidFill>
                <a:latin typeface="+mn-lt"/>
                <a:ea typeface="+mn-ea"/>
                <a:cs typeface="+mn-cs"/>
              </a:rPr>
              <a:t> materijal" (koža, kosa, mišići, </a:t>
            </a:r>
            <a:r>
              <a:rPr lang="hr-HR" sz="1200" i="1" kern="1200" baseline="0" dirty="0" err="1" smtClean="0">
                <a:solidFill>
                  <a:schemeClr val="tx1"/>
                </a:solidFill>
                <a:latin typeface="+mn-lt"/>
                <a:ea typeface="+mn-ea"/>
                <a:cs typeface="+mn-cs"/>
              </a:rPr>
              <a:t>mozak...</a:t>
            </a:r>
            <a:r>
              <a:rPr lang="hr-HR" sz="1200" i="1" kern="1200" baseline="0" dirty="0" smtClean="0">
                <a:solidFill>
                  <a:schemeClr val="tx1"/>
                </a:solidFill>
                <a:latin typeface="+mn-lt"/>
                <a:ea typeface="+mn-ea"/>
                <a:cs typeface="+mn-cs"/>
              </a:rPr>
              <a:t>.). </a:t>
            </a:r>
          </a:p>
          <a:p>
            <a:r>
              <a:rPr lang="vi-VN" sz="1200" b="1" i="0" u="sng" kern="1200" dirty="0" smtClean="0">
                <a:solidFill>
                  <a:schemeClr val="tx1"/>
                </a:solidFill>
                <a:latin typeface="+mn-lt"/>
                <a:ea typeface="+mn-ea"/>
                <a:cs typeface="+mn-cs"/>
              </a:rPr>
              <a:t>Preporuke za unos proteina ovisno o aktivnosti :</a:t>
            </a:r>
          </a:p>
          <a:p>
            <a:r>
              <a:rPr lang="vi-VN" sz="1200" b="0" i="0" kern="1200" dirty="0" smtClean="0">
                <a:solidFill>
                  <a:schemeClr val="tx1"/>
                </a:solidFill>
                <a:latin typeface="+mn-lt"/>
                <a:ea typeface="+mn-ea"/>
                <a:cs typeface="+mn-cs"/>
              </a:rPr>
              <a:t>Neaktivne osobe 0.8 - 1g/kg.tjelesne mase</a:t>
            </a:r>
          </a:p>
          <a:p>
            <a:r>
              <a:rPr lang="vi-VN" sz="1200" b="0" i="0" kern="1200" dirty="0" smtClean="0">
                <a:solidFill>
                  <a:schemeClr val="tx1"/>
                </a:solidFill>
                <a:latin typeface="+mn-lt"/>
                <a:ea typeface="+mn-ea"/>
                <a:cs typeface="+mn-cs"/>
              </a:rPr>
              <a:t>Odrasli rekreativci 1 - 1.5 g/kg.tj.mase</a:t>
            </a:r>
          </a:p>
          <a:p>
            <a:r>
              <a:rPr lang="vi-VN" sz="1200" b="0" i="0" kern="1200" dirty="0" smtClean="0">
                <a:solidFill>
                  <a:schemeClr val="tx1"/>
                </a:solidFill>
                <a:latin typeface="+mn-lt"/>
                <a:ea typeface="+mn-ea"/>
                <a:cs typeface="+mn-cs"/>
              </a:rPr>
              <a:t>Natjecatelji, odrasli 1.2 - 1.8</a:t>
            </a:r>
          </a:p>
          <a:p>
            <a:r>
              <a:rPr lang="vi-VN" sz="1200" b="0" i="0" kern="1200" dirty="0" smtClean="0">
                <a:solidFill>
                  <a:schemeClr val="tx1"/>
                </a:solidFill>
                <a:latin typeface="+mn-lt"/>
                <a:ea typeface="+mn-ea"/>
                <a:cs typeface="+mn-cs"/>
              </a:rPr>
              <a:t>Sportaši u razvoju, tinejdđeri 1.6 - 1.8</a:t>
            </a:r>
          </a:p>
          <a:p>
            <a:r>
              <a:rPr lang="vi-VN" sz="1200" b="0" i="0" kern="1200" dirty="0" smtClean="0">
                <a:solidFill>
                  <a:schemeClr val="tx1"/>
                </a:solidFill>
                <a:latin typeface="+mn-lt"/>
                <a:ea typeface="+mn-ea"/>
                <a:cs typeface="+mn-cs"/>
              </a:rPr>
              <a:t>Odrasli koji razvijaju mišićnu masu 1.4 - 1.8</a:t>
            </a:r>
          </a:p>
          <a:p>
            <a:r>
              <a:rPr lang="vi-VN" sz="1200" b="0" i="0" kern="1200" dirty="0" smtClean="0">
                <a:solidFill>
                  <a:schemeClr val="tx1"/>
                </a:solidFill>
                <a:latin typeface="+mn-lt"/>
                <a:ea typeface="+mn-ea"/>
                <a:cs typeface="+mn-cs"/>
              </a:rPr>
              <a:t>Sportaši koji ograničavaju unos kalorija 1.6 - 1.8</a:t>
            </a:r>
          </a:p>
          <a:p>
            <a:r>
              <a:rPr lang="vi-VN" sz="1200" b="0" i="0" kern="1200" dirty="0" smtClean="0">
                <a:solidFill>
                  <a:schemeClr val="tx1"/>
                </a:solidFill>
                <a:latin typeface="+mn-lt"/>
                <a:ea typeface="+mn-ea"/>
                <a:cs typeface="+mn-cs"/>
              </a:rPr>
              <a:t>Maksimalna iskoristiva količina za odrasle 1.8 - 2.0</a:t>
            </a:r>
            <a:r>
              <a:rPr lang="hr-HR" sz="1200" b="0" i="0" kern="1200" dirty="0" smtClean="0">
                <a:solidFill>
                  <a:schemeClr val="tx1"/>
                </a:solidFill>
                <a:latin typeface="+mn-lt"/>
                <a:ea typeface="+mn-ea"/>
                <a:cs typeface="+mn-cs"/>
              </a:rPr>
              <a:t> (http://web.studenti.math.pmf.unizg.hr/~</a:t>
            </a:r>
            <a:r>
              <a:rPr lang="hr-HR" sz="1200" b="0" i="0" kern="1200" dirty="0" err="1" smtClean="0">
                <a:solidFill>
                  <a:schemeClr val="tx1"/>
                </a:solidFill>
                <a:latin typeface="+mn-lt"/>
                <a:ea typeface="+mn-ea"/>
                <a:cs typeface="+mn-cs"/>
              </a:rPr>
              <a:t>crnic</a:t>
            </a:r>
            <a:r>
              <a:rPr lang="hr-HR" sz="1200" b="0" i="0" kern="1200" dirty="0" smtClean="0">
                <a:solidFill>
                  <a:schemeClr val="tx1"/>
                </a:solidFill>
                <a:latin typeface="+mn-lt"/>
                <a:ea typeface="+mn-ea"/>
                <a:cs typeface="+mn-cs"/>
              </a:rPr>
              <a:t>/)</a:t>
            </a:r>
            <a:endParaRPr lang="vi-VN" sz="1200" b="0" i="0" kern="1200" dirty="0" smtClean="0">
              <a:solidFill>
                <a:schemeClr val="tx1"/>
              </a:solidFill>
              <a:latin typeface="+mn-lt"/>
              <a:ea typeface="+mn-ea"/>
              <a:cs typeface="+mn-cs"/>
            </a:endParaRPr>
          </a:p>
          <a:p>
            <a:endParaRPr lang="hr-HR" sz="1200" i="1" kern="1200" baseline="0" dirty="0" smtClean="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17</a:t>
            </a:fld>
            <a:endParaRPr lang="hr-H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Tjelesni proteini sintetiziraju se od 22 aminokiseline, a razlikuju se : </a:t>
            </a:r>
          </a:p>
          <a:p>
            <a:r>
              <a:rPr lang="hr-HR" sz="1200" kern="1200" baseline="0" dirty="0" smtClean="0">
                <a:solidFill>
                  <a:schemeClr val="tx1"/>
                </a:solidFill>
                <a:latin typeface="+mn-lt"/>
                <a:ea typeface="+mn-ea"/>
                <a:cs typeface="+mn-cs"/>
              </a:rPr>
              <a:t>-</a:t>
            </a:r>
            <a:r>
              <a:rPr lang="hr-HR" sz="1200" i="1" kern="1200" baseline="0" dirty="0" smtClean="0">
                <a:solidFill>
                  <a:schemeClr val="tx1"/>
                </a:solidFill>
                <a:latin typeface="+mn-lt"/>
                <a:ea typeface="+mn-ea"/>
                <a:cs typeface="+mn-cs"/>
              </a:rPr>
              <a:t>esencijalne aminokiseline - </a:t>
            </a:r>
            <a:r>
              <a:rPr lang="hr-HR" sz="1200" i="1" kern="1200" baseline="0" dirty="0" err="1" smtClean="0">
                <a:solidFill>
                  <a:schemeClr val="tx1"/>
                </a:solidFill>
                <a:latin typeface="+mn-lt"/>
                <a:ea typeface="+mn-ea"/>
                <a:cs typeface="+mn-cs"/>
              </a:rPr>
              <a:t>aminokiseline</a:t>
            </a:r>
            <a:r>
              <a:rPr lang="hr-HR" sz="1200" i="1" kern="1200" baseline="0" dirty="0" smtClean="0">
                <a:solidFill>
                  <a:schemeClr val="tx1"/>
                </a:solidFill>
                <a:latin typeface="+mn-lt"/>
                <a:ea typeface="+mn-ea"/>
                <a:cs typeface="+mn-cs"/>
              </a:rPr>
              <a:t> koje se moraju unositi svakodnevnom prehranom jer ih organizam ne može proizvesti niti zamijeniti. </a:t>
            </a:r>
          </a:p>
          <a:p>
            <a:r>
              <a:rPr lang="hr-HR" sz="1200" i="1" kern="1200" baseline="0" dirty="0" smtClean="0">
                <a:solidFill>
                  <a:schemeClr val="tx1"/>
                </a:solidFill>
                <a:latin typeface="+mn-lt"/>
                <a:ea typeface="+mn-ea"/>
                <a:cs typeface="+mn-cs"/>
              </a:rPr>
              <a:t>-neesencijalne aminokiseline - neophodne su za održavanje životnih procesa ali se za razliku od esencijalnih mogu proizvesti u organizmu iz ugljikohidrata i esencijalnih aminokiselina.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18</a:t>
            </a:fld>
            <a:endParaRPr lang="hr-H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vi-VN" sz="1200" kern="1200" baseline="0" dirty="0" smtClean="0">
                <a:solidFill>
                  <a:schemeClr val="tx1"/>
                </a:solidFill>
                <a:latin typeface="+mn-lt"/>
                <a:ea typeface="+mn-ea"/>
                <a:cs typeface="+mn-cs"/>
              </a:rPr>
              <a:t>ANABOLIZAM podrazumijeva sve procese </a:t>
            </a:r>
            <a:r>
              <a:rPr lang="vi-VN" sz="1200" b="1" kern="1200" baseline="0" dirty="0" smtClean="0">
                <a:solidFill>
                  <a:schemeClr val="tx1"/>
                </a:solidFill>
                <a:latin typeface="+mn-lt"/>
                <a:ea typeface="+mn-ea"/>
                <a:cs typeface="+mn-cs"/>
              </a:rPr>
              <a:t>izgradnje koji se događaju u ljudskom organizmu, dok pojam KATABOLIZMA objedinjuje sve procese razgradnje. U zdravom, normalno opterećenom organizmu postoji ravnoteža ovih procesa, dok pri bolesti, treningu i naporima prevaže katabolizam. </a:t>
            </a:r>
            <a:r>
              <a:rPr lang="vi-VN" sz="1200" kern="1200" baseline="0" dirty="0" smtClean="0">
                <a:solidFill>
                  <a:schemeClr val="tx1"/>
                </a:solidFill>
                <a:latin typeface="+mn-lt"/>
                <a:ea typeface="+mn-ea"/>
                <a:cs typeface="+mn-cs"/>
              </a:rPr>
              <a:t>Kada se pak radi o proteinima i njihovoj razgradnji postoji bitan problem koji se vidi i iz gornje slike. Naime, jedan od nusprodukata razgradnje proteina je i </a:t>
            </a:r>
            <a:r>
              <a:rPr lang="vi-VN" sz="1200" b="1" kern="1200" baseline="0" dirty="0" smtClean="0">
                <a:solidFill>
                  <a:schemeClr val="tx1"/>
                </a:solidFill>
                <a:latin typeface="+mn-lt"/>
                <a:ea typeface="+mn-ea"/>
                <a:cs typeface="+mn-cs"/>
              </a:rPr>
              <a:t>amonijak, koji je toksičan za stanicu. Amonijak se iz organizma otklanja složenim procesom deaminizacije koji se provodi u jetri uz prisustvo odgovarajućeg enzima - deaminaze. Također i povećana količina ureje predstavlja opterećujući faktor. Ona nastaje iz dušika koji je sastavni dio strukture aminokiselina. </a:t>
            </a:r>
            <a:endParaRPr lang="hr-HR" sz="1200" b="1"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Kako bi se maksimalno smanjila mogućnost "trovanja" organizma, </a:t>
            </a:r>
            <a:r>
              <a:rPr lang="hr-HR" sz="1200" kern="1200" baseline="0" dirty="0" err="1" smtClean="0">
                <a:solidFill>
                  <a:schemeClr val="tx1"/>
                </a:solidFill>
                <a:latin typeface="+mn-lt"/>
                <a:ea typeface="+mn-ea"/>
                <a:cs typeface="+mn-cs"/>
              </a:rPr>
              <a:t>preporučava</a:t>
            </a:r>
            <a:r>
              <a:rPr lang="hr-HR" sz="1200" kern="1200" baseline="0" dirty="0" smtClean="0">
                <a:solidFill>
                  <a:schemeClr val="tx1"/>
                </a:solidFill>
                <a:latin typeface="+mn-lt"/>
                <a:ea typeface="+mn-ea"/>
                <a:cs typeface="+mn-cs"/>
              </a:rPr>
              <a:t> se prvenstveno povećani unos vode. </a:t>
            </a:r>
          </a:p>
          <a:p>
            <a:r>
              <a:rPr lang="hr-HR" sz="1200" kern="1200" baseline="0" dirty="0" smtClean="0">
                <a:solidFill>
                  <a:schemeClr val="tx1"/>
                </a:solidFill>
                <a:latin typeface="+mn-lt"/>
                <a:ea typeface="+mn-ea"/>
                <a:cs typeface="+mn-cs"/>
              </a:rPr>
              <a:t>najveći broj životinjskih proteina smatra se kompletnim, te se za njih koristi termin "visoke biološke vrijednosti ", dok isto kod biljnih često nije slučaj. </a:t>
            </a:r>
          </a:p>
          <a:p>
            <a:r>
              <a:rPr lang="hr-HR" dirty="0" smtClean="0"/>
              <a:t>Anabolizam</a:t>
            </a:r>
          </a:p>
          <a:p>
            <a:pPr lvl="1"/>
            <a:r>
              <a:rPr lang="hr-HR" dirty="0" smtClean="0"/>
              <a:t>Proteini tkiva</a:t>
            </a:r>
          </a:p>
          <a:p>
            <a:pPr lvl="1"/>
            <a:r>
              <a:rPr lang="hr-HR" dirty="0" smtClean="0"/>
              <a:t>Proteini plazme</a:t>
            </a:r>
          </a:p>
          <a:p>
            <a:pPr lvl="1"/>
            <a:r>
              <a:rPr lang="hr-HR" dirty="0" smtClean="0"/>
              <a:t>Neesencijalne AK</a:t>
            </a:r>
          </a:p>
          <a:p>
            <a:r>
              <a:rPr lang="hr-HR" dirty="0" err="1" smtClean="0"/>
              <a:t>Katabolizam</a:t>
            </a:r>
            <a:endParaRPr lang="hr-HR" dirty="0" smtClean="0"/>
          </a:p>
          <a:p>
            <a:pPr lvl="1"/>
            <a:r>
              <a:rPr lang="hr-HR" dirty="0" smtClean="0"/>
              <a:t>Amonijak</a:t>
            </a:r>
          </a:p>
          <a:p>
            <a:pPr lvl="1"/>
            <a:r>
              <a:rPr lang="hr-HR" dirty="0" smtClean="0"/>
              <a:t>Ureja</a:t>
            </a:r>
          </a:p>
          <a:p>
            <a:pPr lvl="1"/>
            <a:r>
              <a:rPr lang="hr-HR" dirty="0" err="1" smtClean="0"/>
              <a:t>Piruvati</a:t>
            </a:r>
            <a:endParaRPr lang="hr-HR" dirty="0" smtClean="0"/>
          </a:p>
          <a:p>
            <a:pPr lvl="1"/>
            <a:r>
              <a:rPr lang="hr-HR" dirty="0" smtClean="0"/>
              <a:t>Glukoza</a:t>
            </a:r>
          </a:p>
          <a:p>
            <a:r>
              <a:rPr lang="hr-HR" dirty="0" smtClean="0"/>
              <a:t>Potpuni i nepotpuni proteini</a:t>
            </a:r>
          </a:p>
          <a:p>
            <a:pPr lvl="1"/>
            <a:r>
              <a:rPr lang="hr-HR" dirty="0" smtClean="0"/>
              <a:t>Najveći broj životinjskih proteina -"visoke biološke vrijednosti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19</a:t>
            </a:fld>
            <a:endParaRPr lang="hr-H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	</a:t>
            </a:r>
            <a:r>
              <a:rPr lang="pt-BR" sz="1200" kern="1200" baseline="0" dirty="0" smtClean="0">
                <a:solidFill>
                  <a:schemeClr val="tx1"/>
                </a:solidFill>
                <a:latin typeface="+mn-lt"/>
                <a:ea typeface="+mn-ea"/>
                <a:cs typeface="+mn-cs"/>
              </a:rPr>
              <a:t>	</a:t>
            </a:r>
          </a:p>
          <a:p>
            <a:r>
              <a:rPr lang="pt-BR" sz="1200" kern="1200" baseline="0" dirty="0" smtClean="0">
                <a:solidFill>
                  <a:schemeClr val="tx1"/>
                </a:solidFill>
                <a:latin typeface="+mn-lt"/>
                <a:ea typeface="+mn-ea"/>
                <a:cs typeface="+mn-cs"/>
              </a:rPr>
              <a:t>		</a:t>
            </a:r>
          </a:p>
          <a:p>
            <a:r>
              <a:rPr lang="pt-BR" sz="1200" kern="1200" baseline="0" dirty="0" smtClean="0">
                <a:solidFill>
                  <a:schemeClr val="tx1"/>
                </a:solidFill>
                <a:latin typeface="+mn-lt"/>
                <a:ea typeface="+mn-ea"/>
                <a:cs typeface="+mn-cs"/>
              </a:rPr>
              <a:t>		</a:t>
            </a:r>
          </a:p>
          <a:p>
            <a:r>
              <a:rPr lang="pt-BR" sz="1200" kern="1200" baseline="0" dirty="0" smtClean="0">
                <a:solidFill>
                  <a:schemeClr val="tx1"/>
                </a:solidFill>
                <a:latin typeface="+mn-lt"/>
                <a:ea typeface="+mn-ea"/>
                <a:cs typeface="+mn-cs"/>
              </a:rPr>
              <a:t>		</a:t>
            </a:r>
          </a:p>
          <a:p>
            <a:r>
              <a:rPr lang="pt-BR" sz="1200" kern="1200" baseline="0" dirty="0" smtClean="0">
                <a:solidFill>
                  <a:schemeClr val="tx1"/>
                </a:solidFill>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22</a:t>
            </a:fld>
            <a:endParaRPr lang="hr-H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b="1" kern="1200" baseline="0" dirty="0" smtClean="0">
                <a:solidFill>
                  <a:schemeClr val="tx1"/>
                </a:solidFill>
                <a:latin typeface="+mn-lt"/>
                <a:ea typeface="+mn-ea"/>
                <a:cs typeface="+mn-cs"/>
              </a:rPr>
              <a:t>UNOS VODE PRIJE TJELESNE AKTIVNOSTI </a:t>
            </a:r>
          </a:p>
          <a:p>
            <a:r>
              <a:rPr lang="hr-HR" sz="1200" kern="1200" baseline="0" dirty="0" smtClean="0">
                <a:solidFill>
                  <a:schemeClr val="tx1"/>
                </a:solidFill>
                <a:latin typeface="+mn-lt"/>
                <a:ea typeface="+mn-ea"/>
                <a:cs typeface="+mn-cs"/>
              </a:rPr>
              <a:t>S obzirom na povećano zagrijavanje tijela, kao i ukupno ubrzani metabolizam tijekom tjelesne aktivnosti bilo kojeg karaktera, jasno je da se povećava i potreba za vodom koja u ovom slučaju ima višestruko izraženu ulogu. </a:t>
            </a:r>
          </a:p>
          <a:p>
            <a:r>
              <a:rPr lang="hr-HR" sz="1200" kern="1200" baseline="0" dirty="0" smtClean="0">
                <a:solidFill>
                  <a:schemeClr val="tx1"/>
                </a:solidFill>
                <a:latin typeface="+mn-lt"/>
                <a:ea typeface="+mn-ea"/>
                <a:cs typeface="+mn-cs"/>
              </a:rPr>
              <a:t>Stoga se predlaže da prije početka tjelesne aktivnosti unos vode bude povećan, </a:t>
            </a:r>
            <a:r>
              <a:rPr lang="hr-HR" sz="1200" kern="1200" baseline="0" dirty="0" err="1" smtClean="0">
                <a:solidFill>
                  <a:schemeClr val="tx1"/>
                </a:solidFill>
                <a:latin typeface="+mn-lt"/>
                <a:ea typeface="+mn-ea"/>
                <a:cs typeface="+mn-cs"/>
              </a:rPr>
              <a:t>tj</a:t>
            </a:r>
            <a:r>
              <a:rPr lang="hr-HR" sz="1200" kern="1200" baseline="0" dirty="0" smtClean="0">
                <a:solidFill>
                  <a:schemeClr val="tx1"/>
                </a:solidFill>
                <a:latin typeface="+mn-lt"/>
                <a:ea typeface="+mn-ea"/>
                <a:cs typeface="+mn-cs"/>
              </a:rPr>
              <a:t>. da se dva sata prije aktivnosti popije 0.5 do 1 litre vode, ovisno o tjelesnoj težini. Na ovaj način sigurno se izvršila kvalitetna </a:t>
            </a:r>
            <a:r>
              <a:rPr lang="hr-HR" sz="1200" kern="1200" baseline="0" dirty="0" err="1" smtClean="0">
                <a:solidFill>
                  <a:schemeClr val="tx1"/>
                </a:solidFill>
                <a:latin typeface="+mn-lt"/>
                <a:ea typeface="+mn-ea"/>
                <a:cs typeface="+mn-cs"/>
              </a:rPr>
              <a:t>hidracija</a:t>
            </a:r>
            <a:r>
              <a:rPr lang="hr-HR" sz="1200" kern="1200" baseline="0" dirty="0" smtClean="0">
                <a:solidFill>
                  <a:schemeClr val="tx1"/>
                </a:solidFill>
                <a:latin typeface="+mn-lt"/>
                <a:ea typeface="+mn-ea"/>
                <a:cs typeface="+mn-cs"/>
              </a:rPr>
              <a:t>, a organizam ima dovoljno vremena da višak izbaci. </a:t>
            </a:r>
          </a:p>
          <a:p>
            <a:r>
              <a:rPr lang="hr-HR" sz="1200" b="1" kern="1200" baseline="0" dirty="0" smtClean="0">
                <a:solidFill>
                  <a:schemeClr val="tx1"/>
                </a:solidFill>
                <a:latin typeface="+mn-lt"/>
                <a:ea typeface="+mn-ea"/>
                <a:cs typeface="+mn-cs"/>
              </a:rPr>
              <a:t>UNOS VODE TIJEKOM DUGOTRAJNIH TJELESNIH AKTIVNOSTI </a:t>
            </a:r>
          </a:p>
          <a:p>
            <a:r>
              <a:rPr lang="vi-VN" sz="1200" kern="1200" baseline="0" dirty="0" smtClean="0">
                <a:solidFill>
                  <a:schemeClr val="tx1"/>
                </a:solidFill>
                <a:latin typeface="+mn-lt"/>
                <a:ea typeface="+mn-ea"/>
                <a:cs typeface="+mn-cs"/>
              </a:rPr>
              <a:t>Ovom problemu treba pažljivo pristupiti svaki put kada se nalazite u situaciji da na neki način ovisite o "kvaliteti izvedbe". Naime, svako smanjenje sposobnosti hlađenja organizma narušiti će sposobnosti izvođenja aktivnosti koja je u tijeku. Stoga je preporučljivo unošenje 2 dl vode svakih dvedesetak minuta tijekom kontinuiranih aktivnosti. </a:t>
            </a:r>
            <a:endParaRPr lang="hr-HR" sz="1200" kern="1200" baseline="0" dirty="0" smtClean="0">
              <a:solidFill>
                <a:schemeClr val="tx1"/>
              </a:solidFill>
              <a:latin typeface="+mn-lt"/>
              <a:ea typeface="+mn-ea"/>
              <a:cs typeface="+mn-cs"/>
            </a:endParaRPr>
          </a:p>
          <a:p>
            <a:r>
              <a:rPr lang="hr-HR" sz="1200" b="1" kern="1200" baseline="0" dirty="0" smtClean="0">
                <a:solidFill>
                  <a:schemeClr val="tx1"/>
                </a:solidFill>
                <a:latin typeface="+mn-lt"/>
                <a:ea typeface="+mn-ea"/>
                <a:cs typeface="+mn-cs"/>
              </a:rPr>
              <a:t>UNOS VODE NAKON TJELESNE AKTIVNOSTI </a:t>
            </a:r>
          </a:p>
          <a:p>
            <a:r>
              <a:rPr lang="vi-VN" sz="1200" kern="1200" baseline="0" dirty="0" smtClean="0">
                <a:solidFill>
                  <a:schemeClr val="tx1"/>
                </a:solidFill>
                <a:latin typeface="+mn-lt"/>
                <a:ea typeface="+mn-ea"/>
                <a:cs typeface="+mn-cs"/>
              </a:rPr>
              <a:t>Jasno je da svi oblici tjelesne aktivnosti izazivaju povećano iskorištavanje vode. Jednostavan način za utvrđivanje vrijednosti izgubljene tekućine je vaganje. Naime, </a:t>
            </a:r>
          </a:p>
          <a:p>
            <a:r>
              <a:rPr lang="hr-HR" sz="1200" kern="1200" baseline="0" dirty="0" smtClean="0">
                <a:solidFill>
                  <a:schemeClr val="tx1"/>
                </a:solidFill>
                <a:latin typeface="+mn-lt"/>
                <a:ea typeface="+mn-ea"/>
                <a:cs typeface="+mn-cs"/>
              </a:rPr>
              <a:t>onoliko mase koliko ste izgubili tijekom aktivnosti možete bez problema popiti. Eventualni višak organizam će izbaciti u periodu od sat do dva.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24</a:t>
            </a:fld>
            <a:endParaRPr lang="hr-H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Po kemijskom sastavu masti su </a:t>
            </a:r>
            <a:r>
              <a:rPr lang="hr-HR" sz="1200" kern="1200" baseline="0" dirty="0" err="1" smtClean="0">
                <a:solidFill>
                  <a:schemeClr val="tx1"/>
                </a:solidFill>
                <a:latin typeface="+mn-lt"/>
                <a:ea typeface="+mn-ea"/>
                <a:cs typeface="+mn-cs"/>
              </a:rPr>
              <a:t>trigliceridi</a:t>
            </a:r>
            <a:r>
              <a:rPr lang="hr-HR" sz="1200" kern="1200" baseline="0" dirty="0" smtClean="0">
                <a:solidFill>
                  <a:schemeClr val="tx1"/>
                </a:solidFill>
                <a:latin typeface="+mn-lt"/>
                <a:ea typeface="+mn-ea"/>
                <a:cs typeface="+mn-cs"/>
              </a:rPr>
              <a:t> masnih kiselina. U prirodi se razlikuju tekuće (ulja) i krute (masti). </a:t>
            </a:r>
          </a:p>
          <a:p>
            <a:r>
              <a:rPr lang="vi-VN" sz="1200" kern="1200" baseline="0" dirty="0" smtClean="0">
                <a:solidFill>
                  <a:schemeClr val="tx1"/>
                </a:solidFill>
                <a:latin typeface="+mn-lt"/>
                <a:ea typeface="+mn-ea"/>
                <a:cs typeface="+mn-cs"/>
              </a:rPr>
              <a:t>Najbogatiji su izvor energije jer 1 g masti oslobađa 38 kJ (9 kcal) energije, što je dvostruko više od proteina i ugljikohidrata. </a:t>
            </a:r>
          </a:p>
          <a:p>
            <a:r>
              <a:rPr lang="it-IT" sz="1200" kern="1200" baseline="0" dirty="0" err="1" smtClean="0">
                <a:solidFill>
                  <a:schemeClr val="tx1"/>
                </a:solidFill>
                <a:latin typeface="+mn-lt"/>
                <a:ea typeface="+mn-ea"/>
                <a:cs typeface="+mn-cs"/>
              </a:rPr>
              <a:t>Služe</a:t>
            </a:r>
            <a:r>
              <a:rPr lang="it-IT" sz="1200" kern="1200" baseline="0" dirty="0" smtClean="0">
                <a:solidFill>
                  <a:schemeClr val="tx1"/>
                </a:solidFill>
                <a:latin typeface="+mn-lt"/>
                <a:ea typeface="+mn-ea"/>
                <a:cs typeface="+mn-cs"/>
              </a:rPr>
              <a:t> </a:t>
            </a:r>
            <a:r>
              <a:rPr lang="it-IT" sz="1200" kern="1200" baseline="0" dirty="0" err="1" smtClean="0">
                <a:solidFill>
                  <a:schemeClr val="tx1"/>
                </a:solidFill>
                <a:latin typeface="+mn-lt"/>
                <a:ea typeface="+mn-ea"/>
                <a:cs typeface="+mn-cs"/>
              </a:rPr>
              <a:t>kao</a:t>
            </a:r>
            <a:r>
              <a:rPr lang="it-IT" sz="1200" kern="1200" baseline="0" dirty="0" smtClean="0">
                <a:solidFill>
                  <a:schemeClr val="tx1"/>
                </a:solidFill>
                <a:latin typeface="+mn-lt"/>
                <a:ea typeface="+mn-ea"/>
                <a:cs typeface="+mn-cs"/>
              </a:rPr>
              <a:t> </a:t>
            </a:r>
            <a:r>
              <a:rPr lang="it-IT" sz="1200" kern="1200" baseline="0" dirty="0" err="1" smtClean="0">
                <a:solidFill>
                  <a:schemeClr val="tx1"/>
                </a:solidFill>
                <a:latin typeface="+mn-lt"/>
                <a:ea typeface="+mn-ea"/>
                <a:cs typeface="+mn-cs"/>
              </a:rPr>
              <a:t>otapalo</a:t>
            </a:r>
            <a:r>
              <a:rPr lang="it-IT" sz="1200" kern="1200" baseline="0" dirty="0" smtClean="0">
                <a:solidFill>
                  <a:schemeClr val="tx1"/>
                </a:solidFill>
                <a:latin typeface="+mn-lt"/>
                <a:ea typeface="+mn-ea"/>
                <a:cs typeface="+mn-cs"/>
              </a:rPr>
              <a:t> </a:t>
            </a:r>
            <a:r>
              <a:rPr lang="it-IT" sz="1200" kern="1200" baseline="0" dirty="0" err="1" smtClean="0">
                <a:solidFill>
                  <a:schemeClr val="tx1"/>
                </a:solidFill>
                <a:latin typeface="+mn-lt"/>
                <a:ea typeface="+mn-ea"/>
                <a:cs typeface="+mn-cs"/>
              </a:rPr>
              <a:t>za</a:t>
            </a:r>
            <a:r>
              <a:rPr lang="it-IT" sz="1200" kern="1200" baseline="0" dirty="0" smtClean="0">
                <a:solidFill>
                  <a:schemeClr val="tx1"/>
                </a:solidFill>
                <a:latin typeface="+mn-lt"/>
                <a:ea typeface="+mn-ea"/>
                <a:cs typeface="+mn-cs"/>
              </a:rPr>
              <a:t> vitamine A, K, E, D. </a:t>
            </a:r>
          </a:p>
          <a:p>
            <a:r>
              <a:rPr lang="hr-HR" sz="1200" kern="1200" baseline="0" dirty="0" err="1" smtClean="0">
                <a:solidFill>
                  <a:schemeClr val="tx1"/>
                </a:solidFill>
                <a:latin typeface="+mn-lt"/>
                <a:ea typeface="+mn-ea"/>
                <a:cs typeface="+mn-cs"/>
              </a:rPr>
              <a:t>Gradivni</a:t>
            </a:r>
            <a:r>
              <a:rPr lang="hr-HR" sz="1200" kern="1200" baseline="0" dirty="0" smtClean="0">
                <a:solidFill>
                  <a:schemeClr val="tx1"/>
                </a:solidFill>
                <a:latin typeface="+mn-lt"/>
                <a:ea typeface="+mn-ea"/>
                <a:cs typeface="+mn-cs"/>
              </a:rPr>
              <a:t> su element za važne tjelesne strukture (mozak, tkivna </a:t>
            </a:r>
            <a:r>
              <a:rPr lang="hr-HR" sz="1200" kern="1200" baseline="0" dirty="0" err="1" smtClean="0">
                <a:solidFill>
                  <a:schemeClr val="tx1"/>
                </a:solidFill>
                <a:latin typeface="+mn-lt"/>
                <a:ea typeface="+mn-ea"/>
                <a:cs typeface="+mn-cs"/>
              </a:rPr>
              <a:t>mast..</a:t>
            </a:r>
            <a:r>
              <a:rPr lang="hr-HR" sz="1200" kern="1200" baseline="0" dirty="0" smtClean="0">
                <a:solidFill>
                  <a:schemeClr val="tx1"/>
                </a:solidFill>
                <a:latin typeface="+mn-lt"/>
                <a:ea typeface="+mn-ea"/>
                <a:cs typeface="+mn-cs"/>
              </a:rPr>
              <a:t>.) </a:t>
            </a:r>
          </a:p>
          <a:p>
            <a:r>
              <a:rPr lang="hr-HR" sz="1200" kern="1200" baseline="0" dirty="0" smtClean="0">
                <a:solidFill>
                  <a:schemeClr val="tx1"/>
                </a:solidFill>
                <a:latin typeface="+mn-lt"/>
                <a:ea typeface="+mn-ea"/>
                <a:cs typeface="+mn-cs"/>
              </a:rPr>
              <a:t>Podjela masti : </a:t>
            </a:r>
          </a:p>
          <a:p>
            <a:r>
              <a:rPr lang="hr-HR" sz="1200" b="1" kern="1200" baseline="0" dirty="0" smtClean="0">
                <a:solidFill>
                  <a:schemeClr val="tx1"/>
                </a:solidFill>
                <a:latin typeface="+mn-lt"/>
                <a:ea typeface="+mn-ea"/>
                <a:cs typeface="+mn-cs"/>
              </a:rPr>
              <a:t>1. Jednostavne </a:t>
            </a:r>
          </a:p>
          <a:p>
            <a:pPr lvl="1"/>
            <a:r>
              <a:rPr lang="hr-HR" sz="1200" kern="1200" baseline="0" dirty="0" smtClean="0">
                <a:solidFill>
                  <a:schemeClr val="tx1"/>
                </a:solidFill>
                <a:latin typeface="+mn-lt"/>
                <a:ea typeface="+mn-ea"/>
                <a:cs typeface="+mn-cs"/>
              </a:rPr>
              <a:t>• Zasićene (</a:t>
            </a:r>
            <a:r>
              <a:rPr lang="hr-HR" sz="1200" kern="1200" baseline="0" dirty="0" err="1" smtClean="0">
                <a:solidFill>
                  <a:schemeClr val="tx1"/>
                </a:solidFill>
                <a:latin typeface="+mn-lt"/>
                <a:ea typeface="+mn-ea"/>
                <a:cs typeface="+mn-cs"/>
              </a:rPr>
              <a:t>palmitinska</a:t>
            </a:r>
            <a:r>
              <a:rPr lang="hr-HR" sz="1200" kern="1200" baseline="0" dirty="0" smtClean="0">
                <a:solidFill>
                  <a:schemeClr val="tx1"/>
                </a:solidFill>
                <a:latin typeface="+mn-lt"/>
                <a:ea typeface="+mn-ea"/>
                <a:cs typeface="+mn-cs"/>
              </a:rPr>
              <a:t>, stearinska, </a:t>
            </a:r>
            <a:r>
              <a:rPr lang="hr-HR" sz="1200" kern="1200" baseline="0" dirty="0" err="1" smtClean="0">
                <a:solidFill>
                  <a:schemeClr val="tx1"/>
                </a:solidFill>
                <a:latin typeface="+mn-lt"/>
                <a:ea typeface="+mn-ea"/>
                <a:cs typeface="+mn-cs"/>
              </a:rPr>
              <a:t>laurinska</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a:t>
            </a:r>
            <a:r>
              <a:rPr lang="hr-HR" sz="1200" kern="1200" baseline="0" dirty="0" smtClean="0">
                <a:solidFill>
                  <a:schemeClr val="tx1"/>
                </a:solidFill>
                <a:latin typeface="+mn-lt"/>
                <a:ea typeface="+mn-ea"/>
                <a:cs typeface="+mn-cs"/>
              </a:rPr>
              <a:t>.) </a:t>
            </a:r>
          </a:p>
          <a:p>
            <a:pPr lvl="1"/>
            <a:r>
              <a:rPr lang="pl-PL" sz="1200" kern="1200" baseline="0" dirty="0" smtClean="0">
                <a:solidFill>
                  <a:schemeClr val="tx1"/>
                </a:solidFill>
                <a:latin typeface="+mn-lt"/>
                <a:ea typeface="+mn-ea"/>
                <a:cs typeface="+mn-cs"/>
              </a:rPr>
              <a:t>• Nezasićene a) jednostruko Nezasićene (oleinska i dr.) </a:t>
            </a:r>
          </a:p>
          <a:p>
            <a:endParaRPr lang="hr-HR" sz="1200"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b) višestruko Nezasićene ( </a:t>
            </a:r>
            <a:r>
              <a:rPr lang="hr-HR" sz="1200" kern="1200" baseline="0" dirty="0" err="1" smtClean="0">
                <a:solidFill>
                  <a:schemeClr val="tx1"/>
                </a:solidFill>
                <a:latin typeface="+mn-lt"/>
                <a:ea typeface="+mn-ea"/>
                <a:cs typeface="+mn-cs"/>
              </a:rPr>
              <a:t>linolna</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linolenska</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a:t>
            </a:r>
            <a:r>
              <a:rPr lang="hr-HR" sz="1200" kern="1200" baseline="0" dirty="0" smtClean="0">
                <a:solidFill>
                  <a:schemeClr val="tx1"/>
                </a:solidFill>
                <a:latin typeface="+mn-lt"/>
                <a:ea typeface="+mn-ea"/>
                <a:cs typeface="+mn-cs"/>
              </a:rPr>
              <a:t>.) </a:t>
            </a:r>
          </a:p>
          <a:p>
            <a:r>
              <a:rPr lang="hr-HR" sz="1200" b="1" kern="1200" baseline="0" dirty="0" smtClean="0">
                <a:solidFill>
                  <a:schemeClr val="tx1"/>
                </a:solidFill>
                <a:latin typeface="+mn-lt"/>
                <a:ea typeface="+mn-ea"/>
                <a:cs typeface="+mn-cs"/>
              </a:rPr>
              <a:t>2. Složene </a:t>
            </a:r>
          </a:p>
          <a:p>
            <a:pPr lvl="1"/>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Fosfolipidi</a:t>
            </a:r>
            <a:r>
              <a:rPr lang="hr-HR" sz="1200" kern="1200" baseline="0" dirty="0" smtClean="0">
                <a:solidFill>
                  <a:schemeClr val="tx1"/>
                </a:solidFill>
                <a:latin typeface="+mn-lt"/>
                <a:ea typeface="+mn-ea"/>
                <a:cs typeface="+mn-cs"/>
              </a:rPr>
              <a:t> </a:t>
            </a:r>
          </a:p>
          <a:p>
            <a:pPr lvl="1"/>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Glikolipidi</a:t>
            </a:r>
            <a:r>
              <a:rPr lang="hr-HR" sz="1200" kern="1200" baseline="0" dirty="0" smtClean="0">
                <a:solidFill>
                  <a:schemeClr val="tx1"/>
                </a:solidFill>
                <a:latin typeface="+mn-lt"/>
                <a:ea typeface="+mn-ea"/>
                <a:cs typeface="+mn-cs"/>
              </a:rPr>
              <a:t> </a:t>
            </a:r>
          </a:p>
          <a:p>
            <a:r>
              <a:rPr lang="hr-HR" sz="1200" kern="1200" baseline="0" dirty="0" smtClean="0">
                <a:solidFill>
                  <a:schemeClr val="tx1"/>
                </a:solidFill>
                <a:latin typeface="+mn-lt"/>
                <a:ea typeface="+mn-ea"/>
                <a:cs typeface="+mn-cs"/>
              </a:rPr>
              <a:t>Osnovne razlike u lipidima počivaju u kemijskoj strukturi masnih kiselina. Masne kiseline su sastavni dijelovi lipida i dijele se na: </a:t>
            </a:r>
          </a:p>
          <a:p>
            <a:r>
              <a:rPr lang="hr-HR" sz="1200" kern="1200" baseline="0" dirty="0" smtClean="0">
                <a:solidFill>
                  <a:schemeClr val="tx1"/>
                </a:solidFill>
                <a:latin typeface="+mn-lt"/>
                <a:ea typeface="+mn-ea"/>
                <a:cs typeface="+mn-cs"/>
              </a:rPr>
              <a:t>- zasićene (nemaju dvostrukih kemijskih veza u strukturi) </a:t>
            </a:r>
          </a:p>
          <a:p>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mononezasićene</a:t>
            </a:r>
            <a:r>
              <a:rPr lang="hr-HR" sz="1200" kern="1200" baseline="0" dirty="0" smtClean="0">
                <a:solidFill>
                  <a:schemeClr val="tx1"/>
                </a:solidFill>
                <a:latin typeface="+mn-lt"/>
                <a:ea typeface="+mn-ea"/>
                <a:cs typeface="+mn-cs"/>
              </a:rPr>
              <a:t> (imaju jednu dvostruku vezu) </a:t>
            </a:r>
          </a:p>
          <a:p>
            <a:r>
              <a:rPr lang="pt-BR" sz="1200" kern="1200" baseline="0" dirty="0" smtClean="0">
                <a:solidFill>
                  <a:schemeClr val="tx1"/>
                </a:solidFill>
                <a:latin typeface="+mn-lt"/>
                <a:ea typeface="+mn-ea"/>
                <a:cs typeface="+mn-cs"/>
              </a:rPr>
              <a:t>- polinezasićene ( imaju više dvostrukih veza)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25</a:t>
            </a:fld>
            <a:endParaRPr lang="hr-H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dvije su esencijalne LINOLNA i ALPHA LINOLENSKA kiselina. Obje igraju bitnu ulogu u rastu i razvoju tkiva., te je stoga je unos kroz prehranu obavezan. </a:t>
            </a:r>
          </a:p>
          <a:p>
            <a:r>
              <a:rPr lang="hr-HR" sz="1200" kern="1200" baseline="0" dirty="0" smtClean="0">
                <a:solidFill>
                  <a:schemeClr val="tx1"/>
                </a:solidFill>
                <a:latin typeface="+mn-lt"/>
                <a:ea typeface="+mn-ea"/>
                <a:cs typeface="+mn-cs"/>
              </a:rPr>
              <a:t>Tijekom 80 - ih godina u fokus su došle dvije masne kiseline čije se </a:t>
            </a:r>
            <a:r>
              <a:rPr lang="hr-HR" sz="1200" kern="1200" baseline="0" dirty="0" err="1" smtClean="0">
                <a:solidFill>
                  <a:schemeClr val="tx1"/>
                </a:solidFill>
                <a:latin typeface="+mn-lt"/>
                <a:ea typeface="+mn-ea"/>
                <a:cs typeface="+mn-cs"/>
              </a:rPr>
              <a:t>prisustvo</a:t>
            </a:r>
            <a:r>
              <a:rPr lang="hr-HR" sz="1200" kern="1200" baseline="0" dirty="0" smtClean="0">
                <a:solidFill>
                  <a:schemeClr val="tx1"/>
                </a:solidFill>
                <a:latin typeface="+mn-lt"/>
                <a:ea typeface="+mn-ea"/>
                <a:cs typeface="+mn-cs"/>
              </a:rPr>
              <a:t> u prehrani nedvojbeno povezalo s smanjenim rizikom od srčano-krvožilnih oboljenja. Ove dvije kiseline pripadaju </a:t>
            </a:r>
            <a:r>
              <a:rPr lang="hr-HR" sz="1200" kern="1200" baseline="0" dirty="0" err="1" smtClean="0">
                <a:solidFill>
                  <a:schemeClr val="tx1"/>
                </a:solidFill>
                <a:latin typeface="+mn-lt"/>
                <a:ea typeface="+mn-ea"/>
                <a:cs typeface="+mn-cs"/>
              </a:rPr>
              <a:t>tzv</a:t>
            </a:r>
            <a:r>
              <a:rPr lang="hr-HR" sz="1200" kern="1200" baseline="0" dirty="0" smtClean="0">
                <a:solidFill>
                  <a:schemeClr val="tx1"/>
                </a:solidFill>
                <a:latin typeface="+mn-lt"/>
                <a:ea typeface="+mn-ea"/>
                <a:cs typeface="+mn-cs"/>
              </a:rPr>
              <a:t>. "Omega-3" skupini i nazivaju se EICOSAPANTOENSKA (EPA) I DECOSAHEKSAONSKA (DHA) kiselina. </a:t>
            </a:r>
          </a:p>
          <a:p>
            <a:r>
              <a:rPr lang="hr-HR" sz="1200" kern="1200" baseline="0" dirty="0" smtClean="0">
                <a:solidFill>
                  <a:schemeClr val="tx1"/>
                </a:solidFill>
                <a:latin typeface="+mn-lt"/>
                <a:ea typeface="+mn-ea"/>
                <a:cs typeface="+mn-cs"/>
              </a:rPr>
              <a:t>Ove dvije kiseline imaju tendenciju da disperziraju masne kiseline i kolesterol u krvnom optoku čime smanjuju mogućnost nakupljanja masnih naslaga na arterijama (arterioskleroza). </a:t>
            </a:r>
          </a:p>
          <a:p>
            <a:r>
              <a:rPr lang="pl-PL" sz="1200" kern="1200" baseline="0" dirty="0" smtClean="0">
                <a:solidFill>
                  <a:schemeClr val="tx1"/>
                </a:solidFill>
                <a:latin typeface="+mn-lt"/>
                <a:ea typeface="+mn-ea"/>
                <a:cs typeface="+mn-cs"/>
              </a:rPr>
              <a:t>Plava riba (pogotovo ona iz hladnijih mora) jako je bogata ovim masnim kiselinama.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27</a:t>
            </a:fld>
            <a:endParaRPr lang="hr-H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Vitamini su prijeko potrebni za rast, razvoj i normalno funkcioniranje organizma jer sudjeluju u brojnim kemijskim reakcijama u tijelu koje se bez vitamina uopće ne bi odvijale ili bi im tijek bio znatno usporen. </a:t>
            </a:r>
          </a:p>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Sudjeluju u brojnim kemijskim reakcijama u tijelu koje se bez vitamina uopće ne bi odvijale ili bi im tijek bio znatno usporen. </a:t>
            </a:r>
            <a:r>
              <a:rPr lang="vi-VN" sz="1200" kern="1200" baseline="0" dirty="0" smtClean="0">
                <a:solidFill>
                  <a:schemeClr val="tx1"/>
                </a:solidFill>
                <a:latin typeface="+mn-lt"/>
                <a:ea typeface="+mn-ea"/>
                <a:cs typeface="+mn-cs"/>
              </a:rPr>
              <a:t> </a:t>
            </a:r>
            <a:endParaRPr lang="hr-HR"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vi-VN" sz="1200" kern="1200" baseline="0" dirty="0" smtClean="0">
                <a:solidFill>
                  <a:schemeClr val="tx1"/>
                </a:solidFill>
                <a:latin typeface="+mn-lt"/>
                <a:ea typeface="+mn-ea"/>
                <a:cs typeface="+mn-cs"/>
              </a:rPr>
              <a:t>Dnevne potrebe za pojedinim vitaminima vrlo se razlikuju, a isto tako se razlikuju i potrebe pojedinih populacijskih grupa (sportaši, trudnice, djeca...), što je određeno različitim standardima ( USRDA, ...). Jedno je međutim sigurno, dugotrajni izostanak pojedinih vitamina iz prehrane vrlo često rezultira pojavama najrazličitijih bolesti (skorbut , beri - beri, pelagra...). </a:t>
            </a:r>
          </a:p>
          <a:p>
            <a:r>
              <a:rPr lang="hr-HR" sz="1200" kern="1200" baseline="0" dirty="0" smtClean="0">
                <a:solidFill>
                  <a:schemeClr val="tx1"/>
                </a:solidFill>
                <a:latin typeface="+mn-lt"/>
                <a:ea typeface="+mn-ea"/>
                <a:cs typeface="+mn-cs"/>
              </a:rPr>
              <a:t>Vitamini </a:t>
            </a:r>
            <a:r>
              <a:rPr lang="hr-HR" sz="1200" i="1" kern="1200" baseline="0" dirty="0" smtClean="0">
                <a:solidFill>
                  <a:schemeClr val="tx1"/>
                </a:solidFill>
                <a:latin typeface="+mn-lt"/>
                <a:ea typeface="+mn-ea"/>
                <a:cs typeface="+mn-cs"/>
              </a:rPr>
              <a:t>nemaju energetsku vrijednost. </a:t>
            </a:r>
            <a:endParaRPr lang="fi-FI" dirty="0" smtClean="0"/>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30</a:t>
            </a:fld>
            <a:endParaRPr lang="hr-H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32</a:t>
            </a:fld>
            <a:endParaRPr lang="hr-H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92500"/>
          </a:bodyPr>
          <a:lstStyle/>
          <a:p>
            <a:r>
              <a:rPr lang="hr-HR" sz="1200" kern="1200" baseline="0" dirty="0" smtClean="0">
                <a:solidFill>
                  <a:schemeClr val="tx1"/>
                </a:solidFill>
                <a:latin typeface="+mn-lt"/>
                <a:ea typeface="+mn-ea"/>
                <a:cs typeface="+mn-cs"/>
              </a:rPr>
              <a:t>Prehrana koja se konzumira u najvećem dijelu svjetske populacije bazirana je na </a:t>
            </a:r>
            <a:r>
              <a:rPr lang="hr-HR" sz="1200" b="1" kern="1200" baseline="0" dirty="0" smtClean="0">
                <a:solidFill>
                  <a:schemeClr val="tx1"/>
                </a:solidFill>
                <a:latin typeface="+mn-lt"/>
                <a:ea typeface="+mn-ea"/>
                <a:cs typeface="+mn-cs"/>
              </a:rPr>
              <a:t>prehrambenim standardima </a:t>
            </a:r>
            <a:r>
              <a:rPr lang="hr-HR" sz="1200" kern="1200" baseline="0" dirty="0" smtClean="0">
                <a:solidFill>
                  <a:schemeClr val="tx1"/>
                </a:solidFill>
                <a:latin typeface="+mn-lt"/>
                <a:ea typeface="+mn-ea"/>
                <a:cs typeface="+mn-cs"/>
              </a:rPr>
              <a:t>poznatim pod nazivom </a:t>
            </a:r>
            <a:r>
              <a:rPr lang="hr-HR" sz="1200" u="sng" kern="1200" baseline="0" dirty="0" smtClean="0">
                <a:solidFill>
                  <a:schemeClr val="tx1"/>
                </a:solidFill>
                <a:latin typeface="+mn-lt"/>
                <a:ea typeface="+mn-ea"/>
                <a:cs typeface="+mn-cs"/>
              </a:rPr>
              <a:t>RDA (</a:t>
            </a:r>
            <a:r>
              <a:rPr lang="hr-HR" sz="1200" u="sng" kern="1200" baseline="0" dirty="0" err="1" smtClean="0">
                <a:solidFill>
                  <a:schemeClr val="tx1"/>
                </a:solidFill>
                <a:latin typeface="+mn-lt"/>
                <a:ea typeface="+mn-ea"/>
                <a:cs typeface="+mn-cs"/>
              </a:rPr>
              <a:t>Recommended</a:t>
            </a:r>
            <a:r>
              <a:rPr lang="hr-HR" sz="1200" u="sng" kern="1200" baseline="0" dirty="0" smtClean="0">
                <a:solidFill>
                  <a:schemeClr val="tx1"/>
                </a:solidFill>
                <a:latin typeface="+mn-lt"/>
                <a:ea typeface="+mn-ea"/>
                <a:cs typeface="+mn-cs"/>
              </a:rPr>
              <a:t> </a:t>
            </a:r>
            <a:r>
              <a:rPr lang="hr-HR" sz="1200" u="sng" kern="1200" baseline="0" dirty="0" err="1" smtClean="0">
                <a:solidFill>
                  <a:schemeClr val="tx1"/>
                </a:solidFill>
                <a:latin typeface="+mn-lt"/>
                <a:ea typeface="+mn-ea"/>
                <a:cs typeface="+mn-cs"/>
              </a:rPr>
              <a:t>Dietary</a:t>
            </a:r>
            <a:r>
              <a:rPr lang="hr-HR" sz="1200" u="sng" kern="1200" baseline="0" dirty="0" smtClean="0">
                <a:solidFill>
                  <a:schemeClr val="tx1"/>
                </a:solidFill>
                <a:latin typeface="+mn-lt"/>
                <a:ea typeface="+mn-ea"/>
                <a:cs typeface="+mn-cs"/>
              </a:rPr>
              <a:t> </a:t>
            </a:r>
            <a:r>
              <a:rPr lang="hr-HR" sz="1200" u="sng" kern="1200" baseline="0" dirty="0" err="1" smtClean="0">
                <a:solidFill>
                  <a:schemeClr val="tx1"/>
                </a:solidFill>
                <a:latin typeface="+mn-lt"/>
                <a:ea typeface="+mn-ea"/>
                <a:cs typeface="+mn-cs"/>
              </a:rPr>
              <a:t>Allowances</a:t>
            </a:r>
            <a:r>
              <a:rPr lang="hr-HR" sz="1200" u="sng" kern="1200" baseline="0" dirty="0" smtClean="0">
                <a:solidFill>
                  <a:schemeClr val="tx1"/>
                </a:solidFill>
                <a:latin typeface="+mn-lt"/>
                <a:ea typeface="+mn-ea"/>
                <a:cs typeface="+mn-cs"/>
              </a:rPr>
              <a:t> - </a:t>
            </a:r>
            <a:r>
              <a:rPr lang="hr-HR" sz="1200" i="1" u="sng" kern="1200" baseline="0" dirty="0" smtClean="0">
                <a:solidFill>
                  <a:schemeClr val="tx1"/>
                </a:solidFill>
                <a:latin typeface="+mn-lt"/>
                <a:ea typeface="+mn-ea"/>
                <a:cs typeface="+mn-cs"/>
              </a:rPr>
              <a:t>Preporučeno dnevno "priznato"). </a:t>
            </a:r>
            <a:r>
              <a:rPr lang="hr-HR" sz="1200" i="1" kern="1200" baseline="0" dirty="0" smtClean="0">
                <a:solidFill>
                  <a:schemeClr val="tx1"/>
                </a:solidFill>
                <a:latin typeface="+mn-lt"/>
                <a:ea typeface="+mn-ea"/>
                <a:cs typeface="+mn-cs"/>
              </a:rPr>
              <a:t>Ove </a:t>
            </a:r>
            <a:r>
              <a:rPr lang="hr-HR" sz="1200" b="1" i="1" kern="1200" baseline="0" dirty="0" smtClean="0">
                <a:solidFill>
                  <a:schemeClr val="tx1"/>
                </a:solidFill>
                <a:latin typeface="+mn-lt"/>
                <a:ea typeface="+mn-ea"/>
                <a:cs typeface="+mn-cs"/>
              </a:rPr>
              <a:t>mjere su po prvi puta ustanovljene 1943. od strane "National </a:t>
            </a:r>
            <a:r>
              <a:rPr lang="hr-HR" sz="1200" b="1" i="1" kern="1200" baseline="0" dirty="0" err="1" smtClean="0">
                <a:solidFill>
                  <a:schemeClr val="tx1"/>
                </a:solidFill>
                <a:latin typeface="+mn-lt"/>
                <a:ea typeface="+mn-ea"/>
                <a:cs typeface="+mn-cs"/>
              </a:rPr>
              <a:t>Research</a:t>
            </a:r>
            <a:r>
              <a:rPr lang="hr-HR" sz="1200" b="1" i="1" kern="1200" baseline="0" dirty="0" smtClean="0">
                <a:solidFill>
                  <a:schemeClr val="tx1"/>
                </a:solidFill>
                <a:latin typeface="+mn-lt"/>
                <a:ea typeface="+mn-ea"/>
                <a:cs typeface="+mn-cs"/>
              </a:rPr>
              <a:t> </a:t>
            </a:r>
            <a:r>
              <a:rPr lang="hr-HR" sz="1200" b="1" i="1" kern="1200" baseline="0" dirty="0" err="1" smtClean="0">
                <a:solidFill>
                  <a:schemeClr val="tx1"/>
                </a:solidFill>
                <a:latin typeface="+mn-lt"/>
                <a:ea typeface="+mn-ea"/>
                <a:cs typeface="+mn-cs"/>
              </a:rPr>
              <a:t>Council</a:t>
            </a:r>
            <a:r>
              <a:rPr lang="hr-HR" sz="1200" b="1" i="1" kern="1200" baseline="0" dirty="0" smtClean="0">
                <a:solidFill>
                  <a:schemeClr val="tx1"/>
                </a:solidFill>
                <a:latin typeface="+mn-lt"/>
                <a:ea typeface="+mn-ea"/>
                <a:cs typeface="+mn-cs"/>
              </a:rPr>
              <a:t>" (NRC</a:t>
            </a:r>
            <a:r>
              <a:rPr lang="hr-HR" sz="1200" i="1" kern="1200" baseline="0" dirty="0" smtClean="0">
                <a:solidFill>
                  <a:schemeClr val="tx1"/>
                </a:solidFill>
                <a:latin typeface="+mn-lt"/>
                <a:ea typeface="+mn-ea"/>
                <a:cs typeface="+mn-cs"/>
              </a:rPr>
              <a:t>),a svakih se nekoliko godina nadopunjuju i mijenjaju, tako da su od 1943. godine, kada su po prvi puta ustanovljene promijenjene desetak puta (!). 4 </a:t>
            </a:r>
          </a:p>
          <a:p>
            <a:r>
              <a:rPr lang="hr-HR" sz="1200" b="1" kern="1200" baseline="0" dirty="0" smtClean="0">
                <a:solidFill>
                  <a:schemeClr val="tx1"/>
                </a:solidFill>
                <a:latin typeface="+mn-lt"/>
                <a:ea typeface="+mn-ea"/>
                <a:cs typeface="+mn-cs"/>
              </a:rPr>
              <a:t>2.</a:t>
            </a:r>
            <a:r>
              <a:rPr lang="hr-HR" sz="1200" kern="1200" baseline="0" dirty="0" smtClean="0">
                <a:solidFill>
                  <a:schemeClr val="tx1"/>
                </a:solidFill>
                <a:latin typeface="+mn-lt"/>
                <a:ea typeface="+mn-ea"/>
                <a:cs typeface="+mn-cs"/>
              </a:rPr>
              <a:t> </a:t>
            </a:r>
            <a:r>
              <a:rPr lang="vi-VN" sz="1200" kern="1200" baseline="0" dirty="0" smtClean="0">
                <a:solidFill>
                  <a:schemeClr val="tx1"/>
                </a:solidFill>
                <a:latin typeface="+mn-lt"/>
                <a:ea typeface="+mn-ea"/>
                <a:cs typeface="+mn-cs"/>
              </a:rPr>
              <a:t>Pored </a:t>
            </a:r>
            <a:r>
              <a:rPr lang="vi-VN" sz="1200" kern="1200" baseline="0" dirty="0" smtClean="0">
                <a:solidFill>
                  <a:schemeClr val="tx1"/>
                </a:solidFill>
                <a:latin typeface="+mn-lt"/>
                <a:ea typeface="+mn-ea"/>
                <a:cs typeface="+mn-cs"/>
              </a:rPr>
              <a:t>navedenog NRC je izradio i bazu podataka poznatu pod nazivom </a:t>
            </a:r>
            <a:r>
              <a:rPr lang="vi-VN" sz="1200" b="1" kern="1200" baseline="0" dirty="0" smtClean="0">
                <a:solidFill>
                  <a:schemeClr val="tx1"/>
                </a:solidFill>
                <a:latin typeface="+mn-lt"/>
                <a:ea typeface="+mn-ea"/>
                <a:cs typeface="+mn-cs"/>
              </a:rPr>
              <a:t>"</a:t>
            </a:r>
            <a:r>
              <a:rPr lang="vi-VN" sz="1200" b="1" i="1" kern="1200" baseline="0" dirty="0" smtClean="0">
                <a:solidFill>
                  <a:schemeClr val="tx1"/>
                </a:solidFill>
                <a:latin typeface="+mn-lt"/>
                <a:ea typeface="+mn-ea"/>
                <a:cs typeface="+mn-cs"/>
              </a:rPr>
              <a:t>Procijenjeni sigurni i adekvatni dnevni prehrambeni unos" (Estimated Safe and Adequate Daily Dietary Iintake - ESADDI). </a:t>
            </a:r>
            <a:r>
              <a:rPr lang="vi-VN" sz="1200" i="1" kern="1200" baseline="0" dirty="0" smtClean="0">
                <a:solidFill>
                  <a:schemeClr val="tx1"/>
                </a:solidFill>
                <a:latin typeface="+mn-lt"/>
                <a:ea typeface="+mn-ea"/>
                <a:cs typeface="+mn-cs"/>
              </a:rPr>
              <a:t>Ovi podaci ukazuju na </a:t>
            </a:r>
            <a:r>
              <a:rPr lang="vi-VN" sz="1200" i="1" u="sng" kern="1200" baseline="0" dirty="0" smtClean="0">
                <a:solidFill>
                  <a:schemeClr val="tx1"/>
                </a:solidFill>
                <a:latin typeface="+mn-lt"/>
                <a:ea typeface="+mn-ea"/>
                <a:cs typeface="+mn-cs"/>
              </a:rPr>
              <a:t>sigurne i adekvatne unose za određeni broj esencijalnih nutrijenata za koje se podaci ne nalaze u RDA standardima</a:t>
            </a:r>
            <a:r>
              <a:rPr lang="vi-VN" sz="1200" i="1" kern="1200" baseline="0" dirty="0" smtClean="0">
                <a:solidFill>
                  <a:schemeClr val="tx1"/>
                </a:solidFill>
                <a:latin typeface="+mn-lt"/>
                <a:ea typeface="+mn-ea"/>
                <a:cs typeface="+mn-cs"/>
              </a:rPr>
              <a:t>. </a:t>
            </a:r>
          </a:p>
          <a:p>
            <a:r>
              <a:rPr lang="hr-HR" sz="1200" b="1" kern="1200" baseline="0" dirty="0" smtClean="0">
                <a:solidFill>
                  <a:schemeClr val="tx1"/>
                </a:solidFill>
                <a:latin typeface="+mn-lt"/>
                <a:ea typeface="+mn-ea"/>
                <a:cs typeface="+mn-cs"/>
              </a:rPr>
              <a:t>3.</a:t>
            </a:r>
            <a:r>
              <a:rPr lang="hr-HR" sz="1200" kern="1200" baseline="0" dirty="0" smtClean="0">
                <a:solidFill>
                  <a:schemeClr val="tx1"/>
                </a:solidFill>
                <a:latin typeface="+mn-lt"/>
                <a:ea typeface="+mn-ea"/>
                <a:cs typeface="+mn-cs"/>
              </a:rPr>
              <a:t> </a:t>
            </a:r>
            <a:r>
              <a:rPr lang="vi-VN" sz="1200" kern="1200" baseline="0" dirty="0" smtClean="0">
                <a:solidFill>
                  <a:schemeClr val="tx1"/>
                </a:solidFill>
                <a:latin typeface="+mn-lt"/>
                <a:ea typeface="+mn-ea"/>
                <a:cs typeface="+mn-cs"/>
              </a:rPr>
              <a:t>Treći </a:t>
            </a:r>
            <a:r>
              <a:rPr lang="vi-VN" sz="1200" kern="1200" baseline="0" dirty="0" smtClean="0">
                <a:solidFill>
                  <a:schemeClr val="tx1"/>
                </a:solidFill>
                <a:latin typeface="+mn-lt"/>
                <a:ea typeface="+mn-ea"/>
                <a:cs typeface="+mn-cs"/>
              </a:rPr>
              <a:t>standard s kojim se često susrećemo je </a:t>
            </a:r>
            <a:r>
              <a:rPr lang="vi-VN" sz="1200" b="1" kern="1200" baseline="0" dirty="0" smtClean="0">
                <a:solidFill>
                  <a:schemeClr val="tx1"/>
                </a:solidFill>
                <a:latin typeface="+mn-lt"/>
                <a:ea typeface="+mn-ea"/>
                <a:cs typeface="+mn-cs"/>
              </a:rPr>
              <a:t>"</a:t>
            </a:r>
            <a:r>
              <a:rPr lang="vi-VN" sz="1200" b="1" i="1" kern="1200" baseline="0" dirty="0" smtClean="0">
                <a:solidFill>
                  <a:schemeClr val="tx1"/>
                </a:solidFill>
                <a:latin typeface="+mn-lt"/>
                <a:ea typeface="+mn-ea"/>
                <a:cs typeface="+mn-cs"/>
              </a:rPr>
              <a:t>Preporučeni dnevni unos" (Recomended Daily Intake- RDI). </a:t>
            </a:r>
            <a:r>
              <a:rPr lang="vi-VN" sz="1200" i="1" kern="1200" baseline="0" dirty="0" smtClean="0">
                <a:solidFill>
                  <a:schemeClr val="tx1"/>
                </a:solidFill>
                <a:latin typeface="+mn-lt"/>
                <a:ea typeface="+mn-ea"/>
                <a:cs typeface="+mn-cs"/>
              </a:rPr>
              <a:t>Ovu mjeru najčešće upotrebljavaju proizvođači prehrambenih proizvoda kako bi na </a:t>
            </a:r>
            <a:r>
              <a:rPr lang="vi-VN" sz="1200" i="1" u="sng" kern="1200" baseline="0" dirty="0" smtClean="0">
                <a:solidFill>
                  <a:schemeClr val="tx1"/>
                </a:solidFill>
                <a:latin typeface="+mn-lt"/>
                <a:ea typeface="+mn-ea"/>
                <a:cs typeface="+mn-cs"/>
              </a:rPr>
              <a:t>najjednostavniji način uputili konzumente na sadržaj pakovanja ili konzumne mjere proizvoda. </a:t>
            </a:r>
          </a:p>
          <a:p>
            <a:r>
              <a:rPr lang="hr-HR" sz="1200" b="1" kern="1200" baseline="0" dirty="0" smtClean="0">
                <a:solidFill>
                  <a:schemeClr val="tx1"/>
                </a:solidFill>
                <a:latin typeface="+mn-lt"/>
                <a:ea typeface="+mn-ea"/>
                <a:cs typeface="+mn-cs"/>
              </a:rPr>
              <a:t>4.</a:t>
            </a:r>
            <a:r>
              <a:rPr lang="hr-HR" sz="1200" kern="1200" baseline="0" dirty="0" smtClean="0">
                <a:solidFill>
                  <a:schemeClr val="tx1"/>
                </a:solidFill>
                <a:latin typeface="+mn-lt"/>
                <a:ea typeface="+mn-ea"/>
                <a:cs typeface="+mn-cs"/>
              </a:rPr>
              <a:t> Nerijetko </a:t>
            </a:r>
            <a:r>
              <a:rPr lang="hr-HR" sz="1200" kern="1200" baseline="0" dirty="0" smtClean="0">
                <a:solidFill>
                  <a:schemeClr val="tx1"/>
                </a:solidFill>
                <a:latin typeface="+mn-lt"/>
                <a:ea typeface="+mn-ea"/>
                <a:cs typeface="+mn-cs"/>
              </a:rPr>
              <a:t>se susreće i četvrti "standard" - "</a:t>
            </a:r>
            <a:r>
              <a:rPr lang="hr-HR" sz="1200" b="1" i="1" kern="1200" baseline="0" dirty="0" smtClean="0">
                <a:solidFill>
                  <a:schemeClr val="tx1"/>
                </a:solidFill>
                <a:latin typeface="+mn-lt"/>
                <a:ea typeface="+mn-ea"/>
                <a:cs typeface="+mn-cs"/>
              </a:rPr>
              <a:t>Dnevna referentna vrijednost" (</a:t>
            </a:r>
            <a:r>
              <a:rPr lang="hr-HR" sz="1200" b="1" i="1" kern="1200" baseline="0" dirty="0" err="1" smtClean="0">
                <a:solidFill>
                  <a:schemeClr val="tx1"/>
                </a:solidFill>
                <a:latin typeface="+mn-lt"/>
                <a:ea typeface="+mn-ea"/>
                <a:cs typeface="+mn-cs"/>
              </a:rPr>
              <a:t>Daily</a:t>
            </a:r>
            <a:r>
              <a:rPr lang="hr-HR" sz="1200" b="1" i="1" kern="1200" baseline="0" dirty="0" smtClean="0">
                <a:solidFill>
                  <a:schemeClr val="tx1"/>
                </a:solidFill>
                <a:latin typeface="+mn-lt"/>
                <a:ea typeface="+mn-ea"/>
                <a:cs typeface="+mn-cs"/>
              </a:rPr>
              <a:t> Referent </a:t>
            </a:r>
            <a:r>
              <a:rPr lang="hr-HR" sz="1200" b="1" i="1" kern="1200" baseline="0" dirty="0" err="1" smtClean="0">
                <a:solidFill>
                  <a:schemeClr val="tx1"/>
                </a:solidFill>
                <a:latin typeface="+mn-lt"/>
                <a:ea typeface="+mn-ea"/>
                <a:cs typeface="+mn-cs"/>
              </a:rPr>
              <a:t>Values</a:t>
            </a:r>
            <a:r>
              <a:rPr lang="hr-HR" sz="1200" b="1" i="1" kern="1200" baseline="0" dirty="0" smtClean="0">
                <a:solidFill>
                  <a:schemeClr val="tx1"/>
                </a:solidFill>
                <a:latin typeface="+mn-lt"/>
                <a:ea typeface="+mn-ea"/>
                <a:cs typeface="+mn-cs"/>
              </a:rPr>
              <a:t>). </a:t>
            </a:r>
            <a:r>
              <a:rPr lang="hr-HR" sz="1200" i="1" kern="1200" baseline="0" dirty="0" smtClean="0">
                <a:solidFill>
                  <a:schemeClr val="tx1"/>
                </a:solidFill>
                <a:latin typeface="+mn-lt"/>
                <a:ea typeface="+mn-ea"/>
                <a:cs typeface="+mn-cs"/>
              </a:rPr>
              <a:t>Ovdje se radi o postotnom </a:t>
            </a:r>
            <a:r>
              <a:rPr lang="hr-HR" sz="1200" i="1" u="sng" kern="1200" baseline="0" dirty="0" smtClean="0">
                <a:solidFill>
                  <a:schemeClr val="tx1"/>
                </a:solidFill>
                <a:latin typeface="+mn-lt"/>
                <a:ea typeface="+mn-ea"/>
                <a:cs typeface="+mn-cs"/>
              </a:rPr>
              <a:t>objašnjenju </a:t>
            </a:r>
            <a:r>
              <a:rPr lang="hr-HR" sz="1200" i="1" u="sng" kern="1200" baseline="0" dirty="0" err="1" smtClean="0">
                <a:solidFill>
                  <a:schemeClr val="tx1"/>
                </a:solidFill>
                <a:latin typeface="+mn-lt"/>
                <a:ea typeface="+mn-ea"/>
                <a:cs typeface="+mn-cs"/>
              </a:rPr>
              <a:t>makronutrijenata</a:t>
            </a:r>
            <a:r>
              <a:rPr lang="hr-HR" sz="1200" i="1" u="sng" kern="1200" baseline="0" dirty="0" smtClean="0">
                <a:solidFill>
                  <a:schemeClr val="tx1"/>
                </a:solidFill>
                <a:latin typeface="+mn-lt"/>
                <a:ea typeface="+mn-ea"/>
                <a:cs typeface="+mn-cs"/>
              </a:rPr>
              <a:t> prisutnih u hrani ili suplementima i bazirano je na orijentacijskoj prehrani od 2000 kcal. </a:t>
            </a:r>
          </a:p>
          <a:p>
            <a:r>
              <a:rPr lang="vi-VN" sz="1200" kern="1200" baseline="0" dirty="0" smtClean="0">
                <a:solidFill>
                  <a:schemeClr val="tx1"/>
                </a:solidFill>
                <a:latin typeface="+mn-lt"/>
                <a:ea typeface="+mn-ea"/>
                <a:cs typeface="+mn-cs"/>
              </a:rPr>
              <a:t>Za naglasiti je međutim slijedeće. Ideja ustanovljenja RDA nije bila </a:t>
            </a:r>
            <a:r>
              <a:rPr lang="vi-VN" sz="1200" b="1" kern="1200" baseline="0" dirty="0" smtClean="0">
                <a:solidFill>
                  <a:schemeClr val="tx1"/>
                </a:solidFill>
                <a:latin typeface="+mn-lt"/>
                <a:ea typeface="+mn-ea"/>
                <a:cs typeface="+mn-cs"/>
              </a:rPr>
              <a:t>optimum zdravlja (!), već opstanak. Naime, RDA ustanovljuje mjere unosa za dvadeset šest nutrijenata, dok prehrambeni stručnjaci postižu konsenzus u vezi četrdeset i pet esencijalnih nutrijenata, a za očekivati je i povećanja ovog broja. </a:t>
            </a:r>
          </a:p>
          <a:p>
            <a:r>
              <a:rPr lang="hr-HR" sz="1200" kern="1200" baseline="0" dirty="0" smtClean="0">
                <a:solidFill>
                  <a:schemeClr val="tx1"/>
                </a:solidFill>
                <a:latin typeface="+mn-lt"/>
                <a:ea typeface="+mn-ea"/>
                <a:cs typeface="+mn-cs"/>
              </a:rPr>
              <a:t>Ovaj sistem je stoga koristan (samo) kao donja granica i referentna vrijednost za prehrambeni unos. </a:t>
            </a:r>
            <a:endParaRPr lang="hr-HR" u="sng"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4</a:t>
            </a:fld>
            <a:endParaRPr lang="hr-H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vi-VN" sz="1200" kern="1200" baseline="0" dirty="0" smtClean="0">
                <a:solidFill>
                  <a:schemeClr val="tx1"/>
                </a:solidFill>
                <a:latin typeface="+mn-lt"/>
                <a:ea typeface="+mn-ea"/>
                <a:cs typeface="+mn-cs"/>
              </a:rPr>
              <a:t>Izračunavanje energetskih potreba prvenstveno polazi od utvrđivanja "bazalnog metabolizma". Bazalni metabolizam predstavlja količinu energije koja je potrebna za zadovoljenje energetskih potreba osobe koja leži u budnom stanju. Potpuno precizan način za izračunavanje postoji, ali se izvodi u laboratorijskim uvjetima, a za svakodnevnu primjenu koristi se nekoliko okvirnih metoda izračunavanja od kojih je jedna od 35 </a:t>
            </a:r>
          </a:p>
          <a:p>
            <a:r>
              <a:rPr lang="pl-PL" sz="1200" kern="1200" baseline="0" dirty="0" smtClean="0">
                <a:solidFill>
                  <a:schemeClr val="tx1"/>
                </a:solidFill>
                <a:latin typeface="+mn-lt"/>
                <a:ea typeface="+mn-ea"/>
                <a:cs typeface="+mn-cs"/>
              </a:rPr>
              <a:t>najpopularnijih jednostavna metoda u kojoj se težina pojedine osobe pomnoži s 22.2, dakle: </a:t>
            </a:r>
          </a:p>
          <a:p>
            <a:r>
              <a:rPr lang="pl-PL" sz="1200" i="1" kern="1200" baseline="0" dirty="0" smtClean="0">
                <a:solidFill>
                  <a:schemeClr val="tx1"/>
                </a:solidFill>
                <a:latin typeface="+mn-lt"/>
                <a:ea typeface="+mn-ea"/>
                <a:cs typeface="+mn-cs"/>
              </a:rPr>
              <a:t>- osoba"X" je teška 75 kg </a:t>
            </a:r>
          </a:p>
          <a:p>
            <a:r>
              <a:rPr lang="hr-HR" sz="1200" i="1" kern="1200" baseline="0" dirty="0" smtClean="0">
                <a:solidFill>
                  <a:schemeClr val="tx1"/>
                </a:solidFill>
                <a:latin typeface="+mn-lt"/>
                <a:ea typeface="+mn-ea"/>
                <a:cs typeface="+mn-cs"/>
              </a:rPr>
              <a:t>- njen bazalni metabolizam iznosi: </a:t>
            </a:r>
          </a:p>
          <a:p>
            <a:r>
              <a:rPr lang="en-US" sz="1200" i="1" kern="1200" baseline="0" dirty="0" smtClean="0">
                <a:solidFill>
                  <a:schemeClr val="tx1"/>
                </a:solidFill>
                <a:latin typeface="+mn-lt"/>
                <a:ea typeface="+mn-ea"/>
                <a:cs typeface="+mn-cs"/>
              </a:rPr>
              <a:t>75 x 22.2 = </a:t>
            </a:r>
            <a:r>
              <a:rPr lang="en-US" sz="1200" b="1" i="1" kern="1200" baseline="0" dirty="0" smtClean="0">
                <a:solidFill>
                  <a:schemeClr val="tx1"/>
                </a:solidFill>
                <a:latin typeface="+mn-lt"/>
                <a:ea typeface="+mn-ea"/>
                <a:cs typeface="+mn-cs"/>
              </a:rPr>
              <a:t>1650 kcal </a:t>
            </a:r>
            <a:endParaRPr lang="hr-HR" sz="1200" b="1" i="1" kern="1200" baseline="0" dirty="0" smtClean="0">
              <a:solidFill>
                <a:schemeClr val="tx1"/>
              </a:solidFill>
              <a:latin typeface="+mn-lt"/>
              <a:ea typeface="+mn-ea"/>
              <a:cs typeface="+mn-cs"/>
            </a:endParaRPr>
          </a:p>
          <a:p>
            <a:r>
              <a:rPr lang="vi-VN" sz="1200" kern="1200" baseline="0" dirty="0" smtClean="0">
                <a:solidFill>
                  <a:schemeClr val="tx1"/>
                </a:solidFill>
                <a:latin typeface="+mn-lt"/>
                <a:ea typeface="+mn-ea"/>
                <a:cs typeface="+mn-cs"/>
              </a:rPr>
              <a:t>Ovim jednostavnim načinom izračunali smo bazalne potrebe energetske pojedine osobe. Slijedeće što slijedi je određivanje visine aktiviteta za pojedinu osobu i povećanje veličine bazalnog metabolizma za tu vrijednost. </a:t>
            </a:r>
          </a:p>
          <a:p>
            <a:r>
              <a:rPr lang="hr-HR" sz="1200" kern="1200" baseline="0" dirty="0" smtClean="0">
                <a:solidFill>
                  <a:schemeClr val="tx1"/>
                </a:solidFill>
                <a:latin typeface="+mn-lt"/>
                <a:ea typeface="+mn-ea"/>
                <a:cs typeface="+mn-cs"/>
              </a:rPr>
              <a:t>Tako se za pojedine aktivitete veličina bazalnog metabolizma povećava za: </a:t>
            </a:r>
          </a:p>
          <a:p>
            <a:r>
              <a:rPr lang="hr-HR" sz="1200" i="1" kern="1200" baseline="0" dirty="0" smtClean="0">
                <a:solidFill>
                  <a:schemeClr val="tx1"/>
                </a:solidFill>
                <a:latin typeface="+mn-lt"/>
                <a:ea typeface="+mn-ea"/>
                <a:cs typeface="+mn-cs"/>
              </a:rPr>
              <a:t>- nisko aktivne osobe (sedentarne): 20 - 40 % BM </a:t>
            </a:r>
          </a:p>
          <a:p>
            <a:r>
              <a:rPr lang="hr-HR" sz="1200" i="1" kern="1200" baseline="0" dirty="0" smtClean="0">
                <a:solidFill>
                  <a:schemeClr val="tx1"/>
                </a:solidFill>
                <a:latin typeface="+mn-lt"/>
                <a:ea typeface="+mn-ea"/>
                <a:cs typeface="+mn-cs"/>
              </a:rPr>
              <a:t>- srednje aktivne osobe: 40 - 60 % BM </a:t>
            </a:r>
          </a:p>
          <a:p>
            <a:r>
              <a:rPr lang="pl-PL" sz="1200" i="1" kern="1200" baseline="0" dirty="0" smtClean="0">
                <a:solidFill>
                  <a:schemeClr val="tx1"/>
                </a:solidFill>
                <a:latin typeface="+mn-lt"/>
                <a:ea typeface="+mn-ea"/>
                <a:cs typeface="+mn-cs"/>
              </a:rPr>
              <a:t>- jako aktivne osobe: 60 - 80 % BM </a:t>
            </a:r>
          </a:p>
          <a:p>
            <a:r>
              <a:rPr lang="hr-HR" sz="1200" kern="1200" baseline="0" dirty="0" smtClean="0">
                <a:solidFill>
                  <a:schemeClr val="tx1"/>
                </a:solidFill>
                <a:latin typeface="+mn-lt"/>
                <a:ea typeface="+mn-ea"/>
                <a:cs typeface="+mn-cs"/>
              </a:rPr>
              <a:t>Stoga ćemo za osobu "X" iz našeg gornjeg primjera dodati vrijednost 40 % bazalnog metabolizma (osoba je prodavačica) čime ćemo dobiti slijedeću vrijednost: </a:t>
            </a:r>
          </a:p>
          <a:p>
            <a:r>
              <a:rPr lang="en-US" sz="1200" i="1" kern="1200" baseline="0" dirty="0" smtClean="0">
                <a:solidFill>
                  <a:schemeClr val="tx1"/>
                </a:solidFill>
                <a:latin typeface="+mn-lt"/>
                <a:ea typeface="+mn-ea"/>
                <a:cs typeface="+mn-cs"/>
              </a:rPr>
              <a:t>1650 kcal x 1.4 = </a:t>
            </a:r>
            <a:r>
              <a:rPr lang="en-US" sz="1200" b="1" i="1" kern="1200" baseline="0" dirty="0" smtClean="0">
                <a:solidFill>
                  <a:schemeClr val="tx1"/>
                </a:solidFill>
                <a:latin typeface="+mn-lt"/>
                <a:ea typeface="+mn-ea"/>
                <a:cs typeface="+mn-cs"/>
              </a:rPr>
              <a:t>2310 kcal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33</a:t>
            </a:fld>
            <a:endParaRPr lang="hr-H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36</a:t>
            </a:fld>
            <a:endParaRPr lang="hr-H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lnSpcReduction="10000"/>
          </a:bodyPr>
          <a:lstStyle/>
          <a:p>
            <a:r>
              <a:rPr lang="vi-VN" sz="1200" b="0" i="0" kern="1200" dirty="0" smtClean="0">
                <a:solidFill>
                  <a:schemeClr val="tx1"/>
                </a:solidFill>
                <a:latin typeface="+mn-lt"/>
                <a:ea typeface="+mn-ea"/>
                <a:cs typeface="+mn-cs"/>
              </a:rPr>
              <a:t>Razvoj tehnologije je napravio pojavu mnoštva sportova koji zavise od savremene tehnologije ili je pak unapredio rekvizite vezane za neki sport koji pomažu postizanju boljih rezultata.</a:t>
            </a:r>
            <a:r>
              <a:rPr lang="vi-VN" sz="1200" b="0" i="0" u="sng" kern="1200" dirty="0" smtClean="0">
                <a:solidFill>
                  <a:schemeClr val="tx1"/>
                </a:solidFill>
                <a:latin typeface="+mn-lt"/>
                <a:ea typeface="+mn-ea"/>
                <a:cs typeface="+mn-cs"/>
                <a:hlinkClick r:id="rId3"/>
              </a:rPr>
              <a:t>Institucionalizovanje sporta</a:t>
            </a:r>
            <a:r>
              <a:rPr lang="vi-VN" sz="1200" b="0" i="0" kern="1200" dirty="0" smtClean="0">
                <a:solidFill>
                  <a:schemeClr val="tx1"/>
                </a:solidFill>
                <a:latin typeface="+mn-lt"/>
                <a:ea typeface="+mn-ea"/>
                <a:cs typeface="+mn-cs"/>
              </a:rPr>
              <a:t>, razvoj masovnih medija i tehnologije napravili su od sporta</a:t>
            </a:r>
            <a:r>
              <a:rPr lang="vi-VN" sz="1200" b="0" i="0" u="sng" kern="1200" dirty="0" smtClean="0">
                <a:solidFill>
                  <a:schemeClr val="tx1"/>
                </a:solidFill>
                <a:latin typeface="+mn-lt"/>
                <a:ea typeface="+mn-ea"/>
                <a:cs typeface="+mn-cs"/>
                <a:hlinkClick r:id="rId4"/>
              </a:rPr>
              <a:t>društveni fenomen</a:t>
            </a:r>
            <a:r>
              <a:rPr lang="vi-VN" sz="1200" b="0" i="0" kern="1200" dirty="0" smtClean="0">
                <a:solidFill>
                  <a:schemeClr val="tx1"/>
                </a:solidFill>
                <a:latin typeface="+mn-lt"/>
                <a:ea typeface="+mn-ea"/>
                <a:cs typeface="+mn-cs"/>
              </a:rPr>
              <a:t>, ali pretvorili su ga i u posao velikih novca.</a:t>
            </a:r>
            <a:r>
              <a:rPr lang="vi-VN" dirty="0" smtClean="0"/>
              <a:t/>
            </a:r>
            <a:br>
              <a:rPr lang="vi-VN" dirty="0" smtClean="0"/>
            </a:br>
            <a:r>
              <a:rPr lang="vi-VN" dirty="0" smtClean="0"/>
              <a:t/>
            </a:r>
            <a:br>
              <a:rPr lang="vi-VN" dirty="0" smtClean="0"/>
            </a:br>
            <a:r>
              <a:rPr lang="vi-VN" sz="1200" b="0" i="0" kern="1200" dirty="0" smtClean="0">
                <a:solidFill>
                  <a:schemeClr val="tx1"/>
                </a:solidFill>
                <a:latin typeface="+mn-lt"/>
                <a:ea typeface="+mn-ea"/>
                <a:cs typeface="+mn-cs"/>
              </a:rPr>
              <a:t>On će i dalje napredovati, razvijati će se tehnologija i sve veći novac će se ulagati, ali ljudsko telo je determinirano svojim mogućnostima i ne može preko granice tih mogućnosti. Tehnologija je donela razvoj medicine i sredstava koji pomažu pacijentima da brže oporave ili prikriju tragove bolesti ili povrede. Te su se stvari počele primjenjivati u sportu i označile psihološke i fizičke prednosti nekih sportista nad drugima, ali su i donele negativne učinke na zdravlje. Zbog toga je Međunarodni Olimpijski Komitet donio odluke o zabrani upotrebe nekih sredstava zbog štetnog učinka na zdravlje i neetičkog poštovanja drugih sportista, a zabranjeno sredstva su nazvana dopingom.</a:t>
            </a:r>
            <a:r>
              <a:rPr lang="vi-VN" dirty="0" smtClean="0"/>
              <a:t/>
            </a:r>
            <a:br>
              <a:rPr lang="vi-VN" dirty="0" smtClean="0"/>
            </a:br>
            <a:r>
              <a:rPr lang="vi-VN" dirty="0" smtClean="0"/>
              <a:t/>
            </a:r>
            <a:br>
              <a:rPr lang="vi-VN" dirty="0" smtClean="0"/>
            </a:br>
            <a:r>
              <a:rPr lang="vi-VN" sz="1200" b="0" i="0" u="sng" kern="1200" dirty="0" smtClean="0">
                <a:solidFill>
                  <a:schemeClr val="tx1"/>
                </a:solidFill>
                <a:latin typeface="+mn-lt"/>
                <a:ea typeface="+mn-ea"/>
                <a:cs typeface="+mn-cs"/>
                <a:hlinkClick r:id="rId5"/>
              </a:rPr>
              <a:t>Doping u sportu</a:t>
            </a:r>
            <a:r>
              <a:rPr lang="vi-VN" sz="1200" b="0" i="0" kern="1200" dirty="0" smtClean="0">
                <a:solidFill>
                  <a:schemeClr val="tx1"/>
                </a:solidFill>
                <a:latin typeface="+mn-lt"/>
                <a:ea typeface="+mn-ea"/>
                <a:cs typeface="+mn-cs"/>
              </a:rPr>
              <a:t>je postao jedina nada mnogim sportistima da postignu vrhunske rezultate jer su telesno slabiji od drugih, a norme i novac vezani uz vrhunske sportove postaju sve veći. Sportisti koji ne koriste</a:t>
            </a:r>
            <a:r>
              <a:rPr lang="vi-VN" sz="1200" b="0" i="0" u="sng" kern="1200" dirty="0" smtClean="0">
                <a:solidFill>
                  <a:schemeClr val="tx1"/>
                </a:solidFill>
                <a:latin typeface="+mn-lt"/>
                <a:ea typeface="+mn-ea"/>
                <a:cs typeface="+mn-cs"/>
                <a:hlinkClick r:id="rId6"/>
              </a:rPr>
              <a:t>doping</a:t>
            </a:r>
            <a:r>
              <a:rPr lang="vi-VN" sz="1200" b="0" i="0" kern="1200" dirty="0" smtClean="0">
                <a:solidFill>
                  <a:schemeClr val="tx1"/>
                </a:solidFill>
                <a:latin typeface="+mn-lt"/>
                <a:ea typeface="+mn-ea"/>
                <a:cs typeface="+mn-cs"/>
              </a:rPr>
              <a:t>a naporno treniraju i vežbaju troše svoje telo i zdravlje u nepovrat. Nauka je napredovala i danas postoji mnoštvo zabranjenih stvari koje štete manje zdravlju od nekih dopuštenih sredstava.</a:t>
            </a:r>
            <a:br>
              <a:rPr lang="vi-VN" sz="1200" b="0" i="0" kern="1200" dirty="0" smtClean="0">
                <a:solidFill>
                  <a:schemeClr val="tx1"/>
                </a:solidFill>
                <a:latin typeface="+mn-lt"/>
                <a:ea typeface="+mn-ea"/>
                <a:cs typeface="+mn-cs"/>
              </a:rPr>
            </a:br>
            <a:r>
              <a:rPr lang="vi-VN" sz="1200" b="0" i="0" kern="1200" dirty="0" smtClean="0">
                <a:solidFill>
                  <a:schemeClr val="tx1"/>
                </a:solidFill>
                <a:latin typeface="+mn-lt"/>
                <a:ea typeface="+mn-ea"/>
                <a:cs typeface="+mn-cs"/>
              </a:rPr>
              <a:t/>
            </a:r>
            <a:br>
              <a:rPr lang="vi-VN" sz="1200" b="0" i="0" kern="1200" dirty="0" smtClean="0">
                <a:solidFill>
                  <a:schemeClr val="tx1"/>
                </a:solidFill>
                <a:latin typeface="+mn-lt"/>
                <a:ea typeface="+mn-ea"/>
                <a:cs typeface="+mn-cs"/>
              </a:rPr>
            </a:b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37</a:t>
            </a:fld>
            <a:endParaRPr lang="hr-H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U kemijskom sastavu mišića voda čini čak oko 75%. Mali nedostatak te dragocjene tekućine i mišići nisu više ono što se od njih očekuje. Naime, ne treba zaboraviti da je kontrakcija posljedica podražaja koji izazivaju živci na mišićna vlakna u elektrolitskom okruženju. Elektroliti (natrij, kalij, klorid) se tope u vodi pa je jasno da bez otapala nema - reakcije.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44</a:t>
            </a:fld>
            <a:endParaRPr lang="hr-H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dirty="0" smtClean="0">
                <a:solidFill>
                  <a:schemeClr val="tx1"/>
                </a:solidFill>
                <a:latin typeface="+mn-lt"/>
                <a:ea typeface="+mn-ea"/>
                <a:cs typeface="+mn-cs"/>
              </a:rPr>
              <a:t>Kada je mišićno vlakno dobro </a:t>
            </a:r>
            <a:r>
              <a:rPr lang="hr-HR" sz="1200" kern="1200" dirty="0" err="1" smtClean="0">
                <a:solidFill>
                  <a:schemeClr val="tx1"/>
                </a:solidFill>
                <a:latin typeface="+mn-lt"/>
                <a:ea typeface="+mn-ea"/>
                <a:cs typeface="+mn-cs"/>
              </a:rPr>
              <a:t>rehidrirano</a:t>
            </a:r>
            <a:r>
              <a:rPr lang="hr-HR" sz="1200" kern="1200" dirty="0" smtClean="0">
                <a:solidFill>
                  <a:schemeClr val="tx1"/>
                </a:solidFill>
                <a:latin typeface="+mn-lt"/>
                <a:ea typeface="+mn-ea"/>
                <a:cs typeface="+mn-cs"/>
              </a:rPr>
              <a:t> povećana je sinteza i usporena razgradnja proteina i obrnuto, a ako nećemo </a:t>
            </a:r>
            <a:r>
              <a:rPr lang="hr-HR" sz="1200" kern="1200" dirty="0" err="1" smtClean="0">
                <a:solidFill>
                  <a:schemeClr val="tx1"/>
                </a:solidFill>
                <a:latin typeface="+mn-lt"/>
                <a:ea typeface="+mn-ea"/>
                <a:cs typeface="+mn-cs"/>
              </a:rPr>
              <a:t>tzv</a:t>
            </a:r>
            <a:r>
              <a:rPr lang="hr-HR" sz="1200" kern="1200" dirty="0" smtClean="0">
                <a:solidFill>
                  <a:schemeClr val="tx1"/>
                </a:solidFill>
                <a:latin typeface="+mn-lt"/>
                <a:ea typeface="+mn-ea"/>
                <a:cs typeface="+mn-cs"/>
              </a:rPr>
              <a:t>. kasne posljedice (intoksikacija), onda je ravnoteža između ta 2 procesa izuzetno važna</a:t>
            </a:r>
          </a:p>
          <a:p>
            <a:r>
              <a:rPr lang="hr-HR" sz="1200" kern="1200" dirty="0" smtClean="0">
                <a:solidFill>
                  <a:schemeClr val="tx1"/>
                </a:solidFill>
                <a:latin typeface="+mn-lt"/>
                <a:ea typeface="+mn-ea"/>
                <a:cs typeface="+mn-cs"/>
              </a:rPr>
              <a:t>Ako je organizam na visoko proteinskoj hrani, onda mu treba i dodatna količina vode radi detoksikacije oslobođenog amonijaka. Kada je u pitanju proces mršavljenja (skidanje masnih naslaga) voda mu je opet prijatelj. Zašto? Što više vode pijete, bolje otapate otrove koji nastaju razgradnjom i brže ih se oslobađate</a:t>
            </a:r>
          </a:p>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latin typeface="+mn-lt"/>
                <a:ea typeface="+mn-ea"/>
                <a:cs typeface="+mn-cs"/>
              </a:rPr>
              <a:t>Osim na nedostatak kisika, mozak je vrlo osjetljiv na dehidraciju jer se naprosto više ne može postići vrhunska koncentracija. Ne treba smetnuti s uma da i moždane struje nastaju kao posljedica biokemijskih procesa u tekućem mediju.</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45</a:t>
            </a:fld>
            <a:endParaRPr lang="hr-H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latin typeface="+mn-lt"/>
                <a:ea typeface="+mn-ea"/>
                <a:cs typeface="+mn-cs"/>
              </a:rPr>
              <a:t>Sindrom pretreniranosti je stanje dugotrajnog osjećaja iscrpljenosti i nemogućnosti obavljanja treninga na razini do koje je sportaš došao prije nego se </a:t>
            </a:r>
            <a:r>
              <a:rPr lang="hr-HR" sz="1200" kern="1200" dirty="0" err="1" smtClean="0">
                <a:solidFill>
                  <a:schemeClr val="tx1"/>
                </a:solidFill>
                <a:latin typeface="+mn-lt"/>
                <a:ea typeface="+mn-ea"/>
                <a:cs typeface="+mn-cs"/>
              </a:rPr>
              <a:t>pretrenirao</a:t>
            </a:r>
            <a:r>
              <a:rPr lang="hr-HR" sz="1200" kern="1200" dirty="0" smtClean="0">
                <a:solidFill>
                  <a:schemeClr val="tx1"/>
                </a:solidFill>
                <a:latin typeface="+mn-lt"/>
                <a:ea typeface="+mn-ea"/>
                <a:cs typeface="+mn-cs"/>
              </a:rPr>
              <a:t>. Stanje pretreniranosti nije rezervirano samo za vrhunske i profesionalne sportaše, upravo suprotno, češće se </a:t>
            </a:r>
            <a:r>
              <a:rPr lang="hr-HR" sz="1200" kern="1200" dirty="0" err="1" smtClean="0">
                <a:solidFill>
                  <a:schemeClr val="tx1"/>
                </a:solidFill>
                <a:latin typeface="+mn-lt"/>
                <a:ea typeface="+mn-ea"/>
                <a:cs typeface="+mn-cs"/>
              </a:rPr>
              <a:t>pretreniraju</a:t>
            </a:r>
            <a:r>
              <a:rPr lang="hr-HR" sz="1200" kern="1200" dirty="0" smtClean="0">
                <a:solidFill>
                  <a:schemeClr val="tx1"/>
                </a:solidFill>
                <a:latin typeface="+mn-lt"/>
                <a:ea typeface="+mn-ea"/>
                <a:cs typeface="+mn-cs"/>
              </a:rPr>
              <a:t> početnici u sportu. Nastaje zbog neravnoteže između bavljenja određenim aktivnostima i odmora između njih.</a:t>
            </a:r>
          </a:p>
          <a:p>
            <a:r>
              <a:rPr lang="hr-HR" sz="1200" kern="1200" dirty="0" smtClean="0">
                <a:solidFill>
                  <a:schemeClr val="tx1"/>
                </a:solidFill>
                <a:latin typeface="+mn-lt"/>
                <a:ea typeface="+mn-ea"/>
                <a:cs typeface="+mn-cs"/>
              </a:rPr>
              <a:t>Uvođenje u sportsku aktivnost pod vodstvom stručne osobe omogućuje postepeno dizanje opterećenja kojem izlažemo naše tijelo tijekom treniranja. Na taj način tijelo se postepeno adaptira na sve veća opterećenja. Ako ste odlučili voziti bicikl, a zadnji puta ste to radili u osnovnoj školi, pretpostavimo da ćete krenuti s manjim udaljenostima. Na početku odvozite 10km dnevno, pa drugi tjedan 20km dnevno i tako postepeno povećavate napor dajući tijelu mogućnost da se prilagodi. Poslije svake vožnje osjećate lagani umor, ali mu odmaranjem dajete šansu da se odmori i na taj način ojača te je spremno na slijedeći poduhvat. </a:t>
            </a:r>
            <a:br>
              <a:rPr lang="hr-HR" sz="1200" kern="1200" dirty="0" smtClean="0">
                <a:solidFill>
                  <a:schemeClr val="tx1"/>
                </a:solidFill>
                <a:latin typeface="+mn-lt"/>
                <a:ea typeface="+mn-ea"/>
                <a:cs typeface="+mn-cs"/>
              </a:rPr>
            </a:b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49</a:t>
            </a:fld>
            <a:endParaRPr lang="hr-H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b="1" kern="1200" dirty="0" smtClean="0">
                <a:solidFill>
                  <a:schemeClr val="tx1"/>
                </a:solidFill>
                <a:latin typeface="+mn-lt"/>
                <a:ea typeface="+mn-ea"/>
                <a:cs typeface="+mn-cs"/>
              </a:rPr>
              <a:t>Kakve vrste pretreniranosti postoje?</a:t>
            </a:r>
            <a:r>
              <a:rPr lang="hr-HR" sz="1200" kern="1200" dirty="0" smtClean="0">
                <a:solidFill>
                  <a:schemeClr val="tx1"/>
                </a:solidFill>
                <a:latin typeface="+mn-lt"/>
                <a:ea typeface="+mn-ea"/>
                <a:cs typeface="+mn-cs"/>
              </a:rPr>
              <a:t/>
            </a:r>
            <a:br>
              <a:rPr lang="hr-HR" sz="1200" kern="1200" dirty="0" smtClean="0">
                <a:solidFill>
                  <a:schemeClr val="tx1"/>
                </a:solidFill>
                <a:latin typeface="+mn-lt"/>
                <a:ea typeface="+mn-ea"/>
                <a:cs typeface="+mn-cs"/>
              </a:rPr>
            </a:br>
            <a:r>
              <a:rPr lang="hr-HR" sz="1200" kern="1200" dirty="0" smtClean="0">
                <a:solidFill>
                  <a:schemeClr val="tx1"/>
                </a:solidFill>
                <a:latin typeface="+mn-lt"/>
                <a:ea typeface="+mn-ea"/>
                <a:cs typeface="+mn-cs"/>
              </a:rPr>
              <a:t>Parasimpatički oblik – očituje se kao smanjenje simpatičke aktivnosti. Osobe su usporene, imaju duge periode spavanja i depresiju. Taj oblik pretreniranosti nastaje nakon pretjerivanja u aerobnim sportovima (trčanje, plivanje, vožnja bicikla, planinarenje,..)</a:t>
            </a:r>
            <a:br>
              <a:rPr lang="hr-HR" sz="1200" kern="1200" dirty="0" smtClean="0">
                <a:solidFill>
                  <a:schemeClr val="tx1"/>
                </a:solidFill>
                <a:latin typeface="+mn-lt"/>
                <a:ea typeface="+mn-ea"/>
                <a:cs typeface="+mn-cs"/>
              </a:rPr>
            </a:br>
            <a:r>
              <a:rPr lang="hr-HR" sz="1200" kern="1200" dirty="0" smtClean="0">
                <a:solidFill>
                  <a:schemeClr val="tx1"/>
                </a:solidFill>
                <a:latin typeface="+mn-lt"/>
                <a:ea typeface="+mn-ea"/>
                <a:cs typeface="+mn-cs"/>
              </a:rPr>
              <a:t/>
            </a:r>
            <a:br>
              <a:rPr lang="hr-HR" sz="1200" kern="1200" dirty="0" smtClean="0">
                <a:solidFill>
                  <a:schemeClr val="tx1"/>
                </a:solidFill>
                <a:latin typeface="+mn-lt"/>
                <a:ea typeface="+mn-ea"/>
                <a:cs typeface="+mn-cs"/>
              </a:rPr>
            </a:br>
            <a:r>
              <a:rPr lang="hr-HR" sz="1200" kern="1200" dirty="0" smtClean="0">
                <a:solidFill>
                  <a:schemeClr val="tx1"/>
                </a:solidFill>
                <a:latin typeface="+mn-lt"/>
                <a:ea typeface="+mn-ea"/>
                <a:cs typeface="+mn-cs"/>
              </a:rPr>
              <a:t>Simpatički oblik - očituje se povećanim utjecajem simpatičkog živčanog sustava. Povećana frekvencija srca u mirovanju, smanjeni apetit, fizički i psihički nemir te </a:t>
            </a:r>
            <a:r>
              <a:rPr lang="hr-HR" sz="1200" kern="1200" dirty="0" err="1" smtClean="0">
                <a:solidFill>
                  <a:schemeClr val="tx1"/>
                </a:solidFill>
                <a:latin typeface="+mn-lt"/>
                <a:ea typeface="+mn-ea"/>
                <a:cs typeface="+mn-cs"/>
              </a:rPr>
              <a:t>razdražljvost</a:t>
            </a:r>
            <a:r>
              <a:rPr lang="hr-HR" sz="1200" kern="1200" dirty="0" smtClean="0">
                <a:solidFill>
                  <a:schemeClr val="tx1"/>
                </a:solidFill>
                <a:latin typeface="+mn-lt"/>
                <a:ea typeface="+mn-ea"/>
                <a:cs typeface="+mn-cs"/>
              </a:rPr>
              <a:t>. Nastaje nakon prevelikih opterećenja u anaerobnim sportovima (rad s utezima u teretanama, sprinterske discipline u atletici i težak fizički rad).</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50</a:t>
            </a:fld>
            <a:endParaRPr lang="hr-H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92500"/>
          </a:bodyPr>
          <a:lstStyle/>
          <a:p>
            <a:r>
              <a:rPr lang="vi-VN" sz="1200" b="1" i="0" u="sng" kern="1200" dirty="0" smtClean="0">
                <a:solidFill>
                  <a:schemeClr val="tx1"/>
                </a:solidFill>
                <a:latin typeface="+mn-lt"/>
                <a:ea typeface="+mn-ea"/>
                <a:cs typeface="+mn-cs"/>
                <a:hlinkClick r:id="rId3" tooltip="selekcija-sportista"/>
              </a:rPr>
              <a:t>Selekcija sportista</a:t>
            </a:r>
            <a:r>
              <a:rPr lang="vi-VN" sz="1200" b="0" i="0" kern="1200" dirty="0" smtClean="0">
                <a:solidFill>
                  <a:schemeClr val="tx1"/>
                </a:solidFill>
                <a:latin typeface="+mn-lt"/>
                <a:ea typeface="+mn-ea"/>
                <a:cs typeface="+mn-cs"/>
              </a:rPr>
              <a:t> u najmlađem uzrastu i pravo usmerenje prema sportu koji najviše odgovara (neophodna konsultacija sportskog lekara i celog tima stručnjaka, jer je to osnov budućih uspeha i neuspeha sportiste)</a:t>
            </a:r>
          </a:p>
          <a:p>
            <a:r>
              <a:rPr lang="vi-VN" sz="1200" b="0" i="0" kern="1200" dirty="0" smtClean="0">
                <a:solidFill>
                  <a:schemeClr val="tx1"/>
                </a:solidFill>
                <a:latin typeface="+mn-lt"/>
                <a:ea typeface="+mn-ea"/>
                <a:cs typeface="+mn-cs"/>
              </a:rPr>
              <a:t>Formiranje stručnog tima koji će voditi trenažni proces sportiste, odnosno ekipe (trener, sportski lekar, maser, kondicioni trener)</a:t>
            </a:r>
          </a:p>
          <a:p>
            <a:r>
              <a:rPr lang="vi-VN" sz="1200" b="0" i="0" kern="1200" dirty="0" smtClean="0">
                <a:solidFill>
                  <a:schemeClr val="tx1"/>
                </a:solidFill>
                <a:latin typeface="+mn-lt"/>
                <a:ea typeface="+mn-ea"/>
                <a:cs typeface="+mn-cs"/>
              </a:rPr>
              <a:t>Sagledavanje individualnih i ekipnih sportova sa posebnog aspekta</a:t>
            </a:r>
          </a:p>
          <a:p>
            <a:r>
              <a:rPr lang="vi-VN" sz="1200" b="0" i="0" kern="1200" dirty="0" smtClean="0">
                <a:solidFill>
                  <a:schemeClr val="tx1"/>
                </a:solidFill>
                <a:latin typeface="+mn-lt"/>
                <a:ea typeface="+mn-ea"/>
                <a:cs typeface="+mn-cs"/>
              </a:rPr>
              <a:t>Priprema programa dnevnog, nedeljnog, mesečnog i godišnjeg treninga koji je kompatibilan sa takmičarskim kalendarom</a:t>
            </a:r>
          </a:p>
          <a:p>
            <a:r>
              <a:rPr lang="vi-VN" sz="1200" b="1" i="0" u="sng" kern="1200" dirty="0" smtClean="0">
                <a:solidFill>
                  <a:schemeClr val="tx1"/>
                </a:solidFill>
                <a:latin typeface="+mn-lt"/>
                <a:ea typeface="+mn-ea"/>
                <a:cs typeface="+mn-cs"/>
                <a:hlinkClick r:id="rId4" tooltip="trening-norme"/>
              </a:rPr>
              <a:t>Trening dozirati</a:t>
            </a:r>
            <a:r>
              <a:rPr lang="vi-VN" sz="1200" b="0" i="0" kern="1200" dirty="0" smtClean="0">
                <a:solidFill>
                  <a:schemeClr val="tx1"/>
                </a:solidFill>
                <a:latin typeface="+mn-lt"/>
                <a:ea typeface="+mn-ea"/>
                <a:cs typeface="+mn-cs"/>
              </a:rPr>
              <a:t> (kvantitet treninga) prema funkcionalnim potrebama sporta (aerobni i anaerobni sport), prema uzrastu sportista, kao i prema rangu takmičenja</a:t>
            </a:r>
          </a:p>
          <a:p>
            <a:r>
              <a:rPr lang="vi-VN" sz="1200" b="0" i="0" kern="1200" dirty="0" smtClean="0">
                <a:solidFill>
                  <a:schemeClr val="tx1"/>
                </a:solidFill>
                <a:latin typeface="+mn-lt"/>
                <a:ea typeface="+mn-ea"/>
                <a:cs typeface="+mn-cs"/>
              </a:rPr>
              <a:t>U toku kalendarske godine organizovati najmanje tri pregleda sportista u referentnim ustanovama (sportskim dispanzrima, ambulantama i slično) i to: pre početka zimskih priprema (decembar), pred početak prolećnog dela takmičenja (februar, mart) kao i na kraju takmičenja (juli - avgust). U individualnim sportovima lekarske preglede usmeravati prema kalendaru takmičenja i početku pripremnog prioda za tu kalendarsku godinu</a:t>
            </a:r>
          </a:p>
          <a:p>
            <a:r>
              <a:rPr lang="vi-VN" sz="1200" b="1" i="0" u="sng" kern="1200" dirty="0" smtClean="0">
                <a:solidFill>
                  <a:schemeClr val="tx1"/>
                </a:solidFill>
                <a:latin typeface="+mn-lt"/>
                <a:ea typeface="+mn-ea"/>
                <a:cs typeface="+mn-cs"/>
                <a:hlinkClick r:id="rId5" tooltip="ishrana-sportista"/>
              </a:rPr>
              <a:t>Ishrana</a:t>
            </a:r>
            <a:r>
              <a:rPr lang="vi-VN" sz="1200" b="0" i="0" kern="1200" dirty="0" smtClean="0">
                <a:solidFill>
                  <a:schemeClr val="tx1"/>
                </a:solidFill>
                <a:latin typeface="+mn-lt"/>
                <a:ea typeface="+mn-ea"/>
                <a:cs typeface="+mn-cs"/>
              </a:rPr>
              <a:t> se određuje precizno prema sportu, prema individui sportiste  bilo u individualnom ili ekipnom sportu</a:t>
            </a:r>
          </a:p>
          <a:p>
            <a:r>
              <a:rPr lang="vi-VN" sz="1200" b="0" i="0" kern="1200" dirty="0" smtClean="0">
                <a:solidFill>
                  <a:schemeClr val="tx1"/>
                </a:solidFill>
                <a:latin typeface="+mn-lt"/>
                <a:ea typeface="+mn-ea"/>
                <a:cs typeface="+mn-cs"/>
              </a:rPr>
              <a:t>Obavezno uzimanje tečnosti (vode) zbog velikog značaja vode u vezivanju glikogena -  2,7ml vode vezuje 1gr glikogena</a:t>
            </a:r>
          </a:p>
          <a:p>
            <a:r>
              <a:rPr lang="vi-VN" sz="1200" b="0" i="0" kern="1200" dirty="0" smtClean="0">
                <a:solidFill>
                  <a:schemeClr val="tx1"/>
                </a:solidFill>
                <a:latin typeface="+mn-lt"/>
                <a:ea typeface="+mn-ea"/>
                <a:cs typeface="+mn-cs"/>
              </a:rPr>
              <a:t>Dozirano uzimanje vitamina i minerala u cilju vitaminizacije i mineralizacije, a sprečavanje devitaminizacije i demineralizacije koje štetno deluju na rezultate i zdravlje sportista</a:t>
            </a:r>
          </a:p>
          <a:p>
            <a:r>
              <a:rPr lang="vi-VN" sz="1200" b="0" i="0" kern="1200" dirty="0" smtClean="0">
                <a:solidFill>
                  <a:schemeClr val="tx1"/>
                </a:solidFill>
                <a:latin typeface="+mn-lt"/>
                <a:ea typeface="+mn-ea"/>
                <a:cs typeface="+mn-cs"/>
              </a:rPr>
              <a:t>Adekvatna sportska oprema za treninge i takmičenje u odnosu na klimatske faktore i uslove sportskog borilišta</a:t>
            </a:r>
          </a:p>
          <a:p>
            <a:r>
              <a:rPr lang="vi-VN" sz="1200" b="0" i="0" kern="1200" dirty="0" smtClean="0">
                <a:solidFill>
                  <a:schemeClr val="tx1"/>
                </a:solidFill>
                <a:latin typeface="+mn-lt"/>
                <a:ea typeface="+mn-ea"/>
                <a:cs typeface="+mn-cs"/>
              </a:rPr>
              <a:t>Adaptacioni mehanizmi za takmičenje na drugim kontinentima</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52</a:t>
            </a:fld>
            <a:endParaRPr lang="hr-H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sz="1200"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 Poznato je da boravak na višoj nadmorskoj visini izaziva različite fiziološke promjene u organizmu čovjeka. Za nadmorsku visinu iznad 2000 m, koju nazivamo reakcijskim pragom, karakteristični su </a:t>
            </a:r>
            <a:r>
              <a:rPr lang="hr-HR" sz="1200" kern="1200" baseline="0" dirty="0" err="1" smtClean="0">
                <a:solidFill>
                  <a:schemeClr val="tx1"/>
                </a:solidFill>
                <a:latin typeface="+mn-lt"/>
                <a:ea typeface="+mn-ea"/>
                <a:cs typeface="+mn-cs"/>
              </a:rPr>
              <a:t>hipobarični</a:t>
            </a:r>
            <a:r>
              <a:rPr lang="hr-HR" sz="1200" kern="1200" baseline="0" dirty="0" smtClean="0">
                <a:solidFill>
                  <a:schemeClr val="tx1"/>
                </a:solidFill>
                <a:latin typeface="+mn-lt"/>
                <a:ea typeface="+mn-ea"/>
                <a:cs typeface="+mn-cs"/>
              </a:rPr>
              <a:t> i </a:t>
            </a:r>
            <a:r>
              <a:rPr lang="hr-HR" sz="1200" kern="1200" baseline="0" dirty="0" err="1" smtClean="0">
                <a:solidFill>
                  <a:schemeClr val="tx1"/>
                </a:solidFill>
                <a:latin typeface="+mn-lt"/>
                <a:ea typeface="+mn-ea"/>
                <a:cs typeface="+mn-cs"/>
              </a:rPr>
              <a:t>hipoksični</a:t>
            </a:r>
            <a:r>
              <a:rPr lang="hr-HR" sz="1200" kern="1200" baseline="0" dirty="0" smtClean="0">
                <a:solidFill>
                  <a:schemeClr val="tx1"/>
                </a:solidFill>
                <a:latin typeface="+mn-lt"/>
                <a:ea typeface="+mn-ea"/>
                <a:cs typeface="+mn-cs"/>
              </a:rPr>
              <a:t> uvjeti pod čijim djelovanjem nastaju pojedine fiziološke reakcije i promjene. </a:t>
            </a:r>
          </a:p>
          <a:p>
            <a:r>
              <a:rPr lang="hr-HR" sz="1200" kern="1200" baseline="0" dirty="0" smtClean="0">
                <a:solidFill>
                  <a:schemeClr val="tx1"/>
                </a:solidFill>
                <a:latin typeface="+mn-lt"/>
                <a:ea typeface="+mn-ea"/>
                <a:cs typeface="+mn-cs"/>
              </a:rPr>
              <a:t> Te promjene stvaraju specifične potrebe organizma za makro-</a:t>
            </a:r>
            <a:r>
              <a:rPr lang="hr-HR" sz="1200" kern="1200" baseline="0" dirty="0" err="1" smtClean="0">
                <a:solidFill>
                  <a:schemeClr val="tx1"/>
                </a:solidFill>
                <a:latin typeface="+mn-lt"/>
                <a:ea typeface="+mn-ea"/>
                <a:cs typeface="+mn-cs"/>
              </a:rPr>
              <a:t>nutrijentima</a:t>
            </a:r>
            <a:r>
              <a:rPr lang="hr-HR" sz="1200" kern="1200" baseline="0" dirty="0" smtClean="0">
                <a:solidFill>
                  <a:schemeClr val="tx1"/>
                </a:solidFill>
                <a:latin typeface="+mn-lt"/>
                <a:ea typeface="+mn-ea"/>
                <a:cs typeface="+mn-cs"/>
              </a:rPr>
              <a:t> (voda, ugljikohidrati, proteini i masti) i mikro-</a:t>
            </a:r>
            <a:r>
              <a:rPr lang="hr-HR" sz="1200" kern="1200" baseline="0" dirty="0" err="1" smtClean="0">
                <a:solidFill>
                  <a:schemeClr val="tx1"/>
                </a:solidFill>
                <a:latin typeface="+mn-lt"/>
                <a:ea typeface="+mn-ea"/>
                <a:cs typeface="+mn-cs"/>
              </a:rPr>
              <a:t>nutrijentima</a:t>
            </a:r>
            <a:r>
              <a:rPr lang="hr-HR" sz="1200" kern="1200" baseline="0" dirty="0" smtClean="0">
                <a:solidFill>
                  <a:schemeClr val="tx1"/>
                </a:solidFill>
                <a:latin typeface="+mn-lt"/>
                <a:ea typeface="+mn-ea"/>
                <a:cs typeface="+mn-cs"/>
              </a:rPr>
              <a:t> (vitamini i minerali).  </a:t>
            </a:r>
          </a:p>
          <a:p>
            <a:endParaRPr lang="hr-HR" sz="1200"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 U fazi aklimatizacije, kod osoba koje su boravile na visokim nadmorskim visinama, primijećena je negativna dušična ravnoteža, promjene u razini albumina, aminokiselina, deficit vode i niske razine glukoze u krvi koje se povezuju s smanjenim unosom energije i </a:t>
            </a:r>
            <a:r>
              <a:rPr lang="hr-HR" sz="1200" kern="1200" baseline="0" dirty="0" err="1" smtClean="0">
                <a:solidFill>
                  <a:schemeClr val="tx1"/>
                </a:solidFill>
                <a:latin typeface="+mn-lt"/>
                <a:ea typeface="+mn-ea"/>
                <a:cs typeface="+mn-cs"/>
              </a:rPr>
              <a:t>nutijenata</a:t>
            </a:r>
            <a:r>
              <a:rPr lang="hr-HR" sz="1200" kern="1200" baseline="0" dirty="0" smtClean="0">
                <a:solidFill>
                  <a:schemeClr val="tx1"/>
                </a:solidFill>
                <a:latin typeface="+mn-lt"/>
                <a:ea typeface="+mn-ea"/>
                <a:cs typeface="+mn-cs"/>
              </a:rPr>
              <a:t>. Većina studija govori o gubitku tjelesne mase od 3% u 8 dana na 4300 m te 15% u 3 mjeseca na 5400 m do 8000 m i to iz razloga gubitka tekućine, masnog tkiva te mišićne mase zbog </a:t>
            </a:r>
            <a:r>
              <a:rPr lang="hr-HR" sz="1200" kern="1200" baseline="0" dirty="0" err="1" smtClean="0">
                <a:solidFill>
                  <a:schemeClr val="tx1"/>
                </a:solidFill>
                <a:latin typeface="+mn-lt"/>
                <a:ea typeface="+mn-ea"/>
                <a:cs typeface="+mn-cs"/>
              </a:rPr>
              <a:t>malnutricije</a:t>
            </a:r>
            <a:r>
              <a:rPr lang="hr-HR" sz="1200" kern="1200" baseline="0" dirty="0" smtClean="0">
                <a:solidFill>
                  <a:schemeClr val="tx1"/>
                </a:solidFill>
                <a:latin typeface="+mn-lt"/>
                <a:ea typeface="+mn-ea"/>
                <a:cs typeface="+mn-cs"/>
              </a:rPr>
              <a:t>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54</a:t>
            </a:fld>
            <a:endParaRPr lang="hr-H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sz="1200"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Dovoljna količina voća i povrća kako bi se izbalansirala narušena pH vrijednost organizma. Alkalna prehrana bi trebala biti zastupljena u 75% dok kisela u 25% od ukupnog unosa </a:t>
            </a:r>
          </a:p>
          <a:p>
            <a:r>
              <a:rPr lang="hr-HR" sz="1200" kern="1200" baseline="0" dirty="0" smtClean="0">
                <a:solidFill>
                  <a:schemeClr val="tx1"/>
                </a:solidFill>
                <a:latin typeface="+mn-lt"/>
                <a:ea typeface="+mn-ea"/>
                <a:cs typeface="+mn-cs"/>
              </a:rPr>
              <a:t>5. Unos hrane s niskim </a:t>
            </a:r>
            <a:r>
              <a:rPr lang="hr-HR" sz="1200" kern="1200" baseline="0" dirty="0" err="1" smtClean="0">
                <a:solidFill>
                  <a:schemeClr val="tx1"/>
                </a:solidFill>
                <a:latin typeface="+mn-lt"/>
                <a:ea typeface="+mn-ea"/>
                <a:cs typeface="+mn-cs"/>
              </a:rPr>
              <a:t>glikemijskim</a:t>
            </a:r>
            <a:r>
              <a:rPr lang="hr-HR" sz="1200" kern="1200" baseline="0" dirty="0" smtClean="0">
                <a:solidFill>
                  <a:schemeClr val="tx1"/>
                </a:solidFill>
                <a:latin typeface="+mn-lt"/>
                <a:ea typeface="+mn-ea"/>
                <a:cs typeface="+mn-cs"/>
              </a:rPr>
              <a:t> indeksom 60 min. prije aktivnosti te unos napitaka s niskim i visokim </a:t>
            </a:r>
            <a:r>
              <a:rPr lang="hr-HR" sz="1200" kern="1200" baseline="0" dirty="0" err="1" smtClean="0">
                <a:solidFill>
                  <a:schemeClr val="tx1"/>
                </a:solidFill>
                <a:latin typeface="+mn-lt"/>
                <a:ea typeface="+mn-ea"/>
                <a:cs typeface="+mn-cs"/>
              </a:rPr>
              <a:t>glikemijskim</a:t>
            </a:r>
            <a:r>
              <a:rPr lang="hr-HR" sz="1200" kern="1200" baseline="0" dirty="0" smtClean="0">
                <a:solidFill>
                  <a:schemeClr val="tx1"/>
                </a:solidFill>
                <a:latin typeface="+mn-lt"/>
                <a:ea typeface="+mn-ea"/>
                <a:cs typeface="+mn-cs"/>
              </a:rPr>
              <a:t> indeksom tijekom i nakon aktivnosti (ukoliko sportaš ima stabilnu </a:t>
            </a:r>
            <a:r>
              <a:rPr lang="hr-HR" sz="1200" kern="1200" baseline="0" dirty="0" err="1" smtClean="0">
                <a:solidFill>
                  <a:schemeClr val="tx1"/>
                </a:solidFill>
                <a:latin typeface="+mn-lt"/>
                <a:ea typeface="+mn-ea"/>
                <a:cs typeface="+mn-cs"/>
              </a:rPr>
              <a:t>glikemiju</a:t>
            </a:r>
            <a:r>
              <a:rPr lang="hr-HR" sz="1200" kern="1200" baseline="0" dirty="0" smtClean="0">
                <a:solidFill>
                  <a:schemeClr val="tx1"/>
                </a:solidFill>
                <a:latin typeface="+mn-lt"/>
                <a:ea typeface="+mn-ea"/>
                <a:cs typeface="+mn-cs"/>
              </a:rPr>
              <a:t>). Aklimatizacija i suhi zrak u visinskim uvjetima potiču </a:t>
            </a:r>
            <a:r>
              <a:rPr lang="hr-HR" sz="1200" kern="1200" baseline="0" dirty="0" err="1" smtClean="0">
                <a:solidFill>
                  <a:schemeClr val="tx1"/>
                </a:solidFill>
                <a:latin typeface="+mn-lt"/>
                <a:ea typeface="+mn-ea"/>
                <a:cs typeface="+mn-cs"/>
              </a:rPr>
              <a:t>diurezu</a:t>
            </a:r>
            <a:r>
              <a:rPr lang="hr-HR" sz="1200" kern="1200" baseline="0" dirty="0" smtClean="0">
                <a:solidFill>
                  <a:schemeClr val="tx1"/>
                </a:solidFill>
                <a:latin typeface="+mn-lt"/>
                <a:ea typeface="+mn-ea"/>
                <a:cs typeface="+mn-cs"/>
              </a:rPr>
              <a:t> tako je potreba za napitcima koji će, osim glikogenskih rezervi, nadomjestiti kalij i natrij. </a:t>
            </a:r>
          </a:p>
          <a:p>
            <a:r>
              <a:rPr lang="hr-HR" sz="1200" kern="1200" baseline="0" dirty="0" smtClean="0">
                <a:solidFill>
                  <a:schemeClr val="tx1"/>
                </a:solidFill>
                <a:latin typeface="+mn-lt"/>
                <a:ea typeface="+mn-ea"/>
                <a:cs typeface="+mn-cs"/>
              </a:rPr>
              <a:t>6. Dovoljno tekućine prije, za vrijeme i nakon aktivnosti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56</a:t>
            </a:fld>
            <a:endParaRPr lang="hr-H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kern="1200" baseline="0" dirty="0" smtClean="0">
                <a:solidFill>
                  <a:schemeClr val="tx1"/>
                </a:solidFill>
                <a:latin typeface="+mn-lt"/>
                <a:ea typeface="+mn-ea"/>
                <a:cs typeface="+mn-cs"/>
              </a:rPr>
              <a:t>Zbog ovakvih i sličnih zahtjeva stručnjaci za prehranu sportaša razvili su posebne standarde za prehranu u pojedinim sportskim granama i disciplinama ("</a:t>
            </a:r>
            <a:r>
              <a:rPr lang="hr-HR" sz="1200" kern="1200" baseline="0" dirty="0" err="1" smtClean="0">
                <a:solidFill>
                  <a:schemeClr val="tx1"/>
                </a:solidFill>
                <a:latin typeface="+mn-lt"/>
                <a:ea typeface="+mn-ea"/>
                <a:cs typeface="+mn-cs"/>
              </a:rPr>
              <a:t>Performance</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Daily</a:t>
            </a:r>
            <a:r>
              <a:rPr lang="hr-HR" sz="1200" kern="1200" baseline="0" dirty="0" smtClean="0">
                <a:solidFill>
                  <a:schemeClr val="tx1"/>
                </a:solidFill>
                <a:latin typeface="+mn-lt"/>
                <a:ea typeface="+mn-ea"/>
                <a:cs typeface="+mn-cs"/>
              </a:rPr>
              <a:t> </a:t>
            </a:r>
            <a:r>
              <a:rPr lang="hr-HR" sz="1200" kern="1200" baseline="0" dirty="0" err="1" smtClean="0">
                <a:solidFill>
                  <a:schemeClr val="tx1"/>
                </a:solidFill>
                <a:latin typeface="+mn-lt"/>
                <a:ea typeface="+mn-ea"/>
                <a:cs typeface="+mn-cs"/>
              </a:rPr>
              <a:t>Intakes</a:t>
            </a:r>
            <a:r>
              <a:rPr lang="hr-HR" sz="1200" kern="1200" baseline="0" dirty="0" smtClean="0">
                <a:solidFill>
                  <a:schemeClr val="tx1"/>
                </a:solidFill>
                <a:latin typeface="+mn-lt"/>
                <a:ea typeface="+mn-ea"/>
                <a:cs typeface="+mn-cs"/>
              </a:rPr>
              <a:t>" - </a:t>
            </a:r>
            <a:r>
              <a:rPr lang="hr-HR" sz="1200" kern="1200" baseline="0" dirty="0" err="1" smtClean="0">
                <a:solidFill>
                  <a:schemeClr val="tx1"/>
                </a:solidFill>
                <a:latin typeface="+mn-lt"/>
                <a:ea typeface="+mn-ea"/>
                <a:cs typeface="+mn-cs"/>
              </a:rPr>
              <a:t>PDIs</a:t>
            </a:r>
            <a:r>
              <a:rPr lang="hr-HR" sz="1200" kern="1200" baseline="0" dirty="0" smtClean="0">
                <a:solidFill>
                  <a:schemeClr val="tx1"/>
                </a:solidFill>
                <a:latin typeface="+mn-lt"/>
                <a:ea typeface="+mn-ea"/>
                <a:cs typeface="+mn-cs"/>
              </a:rPr>
              <a:t>).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6</a:t>
            </a:fld>
            <a:endParaRPr lang="hr-H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85000" lnSpcReduction="20000"/>
          </a:bodyPr>
          <a:lstStyle/>
          <a:p>
            <a:r>
              <a:rPr lang="vi-VN" dirty="0" smtClean="0"/>
              <a:t>UGLJIKOHIDRATI kao neizbježan sastojak prehrane i osnovni izvor energije (to je ono spominjano "gorivo"). Oko 60% dnevnog unošenja energije trebalo bi pokrivati primjerice: tjestenina i riža punog zrna, kvalitetan slatki krumpir i kruh od integralnih žitarica u što čistijem obliku, bez puno masti, začina i teških umaka, zobena kaša, musli, mekinje, voće i povrće s puno vlakana i proizvodi od soje.</a:t>
            </a:r>
          </a:p>
          <a:p>
            <a:r>
              <a:rPr lang="vi-VN" dirty="0" smtClean="0"/>
              <a:t>Stavljajući to u realnu situaciju, ribolovac plivajući i roneći prevali oko 2 km/h čime potroši 880 kcal, koje se zbrajaju s njegovom dnevnom potrošnjom kalorija za održavanje životnih funkcija (za rad moždanih stanica, disanje, probava, itd.). Dnevnoj potrošnji, koja za odraslog zdravog muškarca od 35 godina starosti iznosi približno 2.600 kcal, a za žene 2.200 kcal, dodajmo onih 880 kcal. Imajući u vidu da 1 gram ugljikohidrata oslobađa oko 4 kcal energije, dolazimo do zaključka da ribolovac samo za nadoknađivanje energetske potrošnje plivajući sat vremena, mora osigurati organizmu 870 gr ugljikohidrata.</a:t>
            </a:r>
            <a:endParaRPr lang="hr-HR" dirty="0" smtClean="0"/>
          </a:p>
          <a:p>
            <a:r>
              <a:rPr lang="vi-VN" sz="1200" b="0" i="0" kern="1200" dirty="0" smtClean="0">
                <a:solidFill>
                  <a:schemeClr val="tx1"/>
                </a:solidFill>
                <a:latin typeface="+mn-lt"/>
                <a:ea typeface="+mn-ea"/>
                <a:cs typeface="+mn-cs"/>
              </a:rPr>
              <a:t>PROTEINI (BJELANČEVINE) i AMINOKISELINE su ključni gradivni elementi svih stanica (uključujući mišiće, kosti, nokte, kožu, enzime, hormone...). Proteini se sastoje od lanaca aminokiselina kojih ima 22 i nesreća je u tome što većinu tih aminokiselina tijelo ne može samo proizvesti niti zamijeniti, već se moraju unijeti svakodnevnom prehranom preko: mliječnih proizvoda, jaja, mesa i ribe, te oraha, graška i mahunarki. Povoljnom kombinacijom mliječnog i proteina jaja mogu se postići 100% pretvorbe u tjelesni protein. Nevolja s mliječnim proizvodima je u tome što se ne preporučuju uzimati neposredno prije urona jer stvaraju kiselinu u želucu što može dovesti do podizanja iste u ždrijelo i usta zbog izvrnutog položaja tijela. Isto tako, žumanjak jajeta je pun "lošeg" kolesterola zbog čega se preporučuje konzumirati samo bjelanjak.</a:t>
            </a:r>
            <a:br>
              <a:rPr lang="vi-VN" sz="1200" b="0" i="0" kern="1200" dirty="0" smtClean="0">
                <a:solidFill>
                  <a:schemeClr val="tx1"/>
                </a:solidFill>
                <a:latin typeface="+mn-lt"/>
                <a:ea typeface="+mn-ea"/>
                <a:cs typeface="+mn-cs"/>
              </a:rPr>
            </a:br>
            <a:endParaRPr lang="vi-VN" sz="1200" b="0" i="0" kern="1200" dirty="0" smtClean="0">
              <a:solidFill>
                <a:schemeClr val="tx1"/>
              </a:solidFill>
              <a:latin typeface="+mn-lt"/>
              <a:ea typeface="+mn-ea"/>
              <a:cs typeface="+mn-cs"/>
            </a:endParaRPr>
          </a:p>
          <a:p>
            <a:r>
              <a:rPr lang="vi-VN" sz="1200" b="0" i="0" kern="1200" dirty="0" smtClean="0">
                <a:solidFill>
                  <a:schemeClr val="tx1"/>
                </a:solidFill>
                <a:latin typeface="+mn-lt"/>
                <a:ea typeface="+mn-ea"/>
                <a:cs typeface="+mn-cs"/>
              </a:rPr>
              <a:t>Nedostatak kod životinjskog proteina jest taj što se u tijelo unose masnoće i kolesterol. Stoga, neka vam mesni objed bude sastavljen od bijelog purećeg ili pilećeg mesa, te od kombinacije crvenog telećeg i junećeg mesa. Konzumaciju ribljeg mesa je nepotrebno dodatno poticati. Osim što je bogato kvalitenim proteinom, riblje meso sadrži i vitamin D, te minerale fluor i fosfor koji su prijeko potrebni za izgradnju kostiju, prenošenje živčanih impulsa, metabolizam masti i škroba.</a:t>
            </a:r>
          </a:p>
          <a:p>
            <a:r>
              <a:rPr lang="vi-VN" sz="1200" b="0" i="0" kern="1200" dirty="0" smtClean="0">
                <a:solidFill>
                  <a:schemeClr val="tx1"/>
                </a:solidFill>
                <a:latin typeface="+mn-lt"/>
                <a:ea typeface="+mn-ea"/>
                <a:cs typeface="+mn-cs"/>
              </a:rPr>
              <a:t>Dnevna potreba za ekstremne ribolovne napore je 1-1,5 gr/kg tjelesne težine. Preporučaju se i proteinske nadopune u prehrani koje se konzumiraju u obliku napitaka (s vodom ili mlijekom) i idealni su za strpljivo čekanje ručka nakon jutarnjeg ronjenja. Najbolje nadopune dobivaju se iz sojina zrna, bjelanjka, sirutke i nemasna mlijeka, koji sadrže sve esencijalne (nenadomjestive) aminokiseline. U prosjeku daju oko 25-30 g bjelančevina u dvije žlice, što je količina koju biste dobili iz 90 gr goveđeg odreska.</a:t>
            </a:r>
          </a:p>
          <a:p>
            <a:endParaRPr lang="vi-VN" dirty="0" smtClean="0"/>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58</a:t>
            </a:fld>
            <a:endParaRPr lang="hr-H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lnSpcReduction="10000"/>
          </a:bodyPr>
          <a:lstStyle/>
          <a:p>
            <a:r>
              <a:rPr lang="vi-VN" sz="1200" b="0" i="0" kern="1200" dirty="0" smtClean="0">
                <a:solidFill>
                  <a:schemeClr val="tx1"/>
                </a:solidFill>
                <a:latin typeface="+mn-lt"/>
                <a:ea typeface="+mn-ea"/>
                <a:cs typeface="+mn-cs"/>
              </a:rPr>
              <a:t>Sportovi izdržljivosti (maraton, trkači na srednje udaljenosti, nordijski skijaši, biciklisti), zahtijeva veliku zalihu ugljikohidrata koja će jamčiti opskrbu  glikogenom i osigurati dovoljno energije tijekom duljeg vježbanja.</a:t>
            </a:r>
            <a:r>
              <a:rPr lang="vi-VN" dirty="0" smtClean="0"/>
              <a:t/>
            </a:r>
            <a:br>
              <a:rPr lang="vi-VN" dirty="0" smtClean="0"/>
            </a:br>
            <a:r>
              <a:rPr lang="vi-VN" sz="1200" b="0" i="0" kern="1200" dirty="0" smtClean="0">
                <a:solidFill>
                  <a:schemeClr val="tx1"/>
                </a:solidFill>
                <a:latin typeface="+mn-lt"/>
                <a:ea typeface="+mn-ea"/>
                <a:cs typeface="+mn-cs"/>
              </a:rPr>
              <a:t>Unos makronutrijenata za te sportaša treba biti podijeljen na: 60% ugljikohidrata, 25% masti, 15% proteina. Dakle pretežito trebaju jesti: tjesteninu, rižu, krumpir, kruh, žitarice, povrće, svježe i sušeno voće.</a:t>
            </a:r>
            <a:r>
              <a:rPr lang="vi-VN" dirty="0" smtClean="0"/>
              <a:t/>
            </a:r>
            <a:br>
              <a:rPr lang="vi-VN" dirty="0" smtClean="0"/>
            </a:br>
            <a:r>
              <a:rPr lang="vi-VN" dirty="0" smtClean="0"/>
              <a:t/>
            </a:r>
            <a:br>
              <a:rPr lang="vi-VN" dirty="0" smtClean="0"/>
            </a:br>
            <a:r>
              <a:rPr lang="vi-VN" sz="1200" b="0" i="0" kern="1200" dirty="0" smtClean="0">
                <a:solidFill>
                  <a:schemeClr val="tx1"/>
                </a:solidFill>
                <a:latin typeface="+mn-lt"/>
                <a:ea typeface="+mn-ea"/>
                <a:cs typeface="+mn-cs"/>
              </a:rPr>
              <a:t>2 - Za one koji prakticiraju sportove snage kao što su dizanje utega, bacanje kugle i slično, važan je da protein koji potiče razvoj mišićne mase, ali ne mogu propustiti i dobar postotak ugljikohidrata, koji pružaju potrebnu opskrbu energijom, bez koje bi tijelo bilo prisiljeno razgrađivati vlastite proteine. Unos masti bi trebao biti prilično umjeren, kako bi se omogućilo optimalno potrošnju energije. Pravilan omjer makronutrijenata može se podijeliti kako slijedi: 55% ugljikohidrata, 20% proteina, 25% masti.</a:t>
            </a:r>
            <a:r>
              <a:rPr lang="vi-VN" dirty="0" smtClean="0"/>
              <a:t/>
            </a:r>
            <a:br>
              <a:rPr lang="vi-VN" dirty="0" smtClean="0"/>
            </a:br>
            <a:r>
              <a:rPr lang="vi-VN" dirty="0" smtClean="0"/>
              <a:t/>
            </a:r>
            <a:br>
              <a:rPr lang="vi-VN" dirty="0" smtClean="0"/>
            </a:br>
            <a:r>
              <a:rPr lang="vi-VN" sz="1200" b="0" i="0" kern="1200" dirty="0" smtClean="0">
                <a:solidFill>
                  <a:schemeClr val="tx1"/>
                </a:solidFill>
                <a:latin typeface="+mn-lt"/>
                <a:ea typeface="+mn-ea"/>
                <a:cs typeface="+mn-cs"/>
              </a:rPr>
              <a:t>3 - Za sportaše koji se bave sportovima brzine i eksplozivnosti (sprint, skok u dalj, plivanje na kratke udaljenosti) će biti važan pravilan unos ugljikohidrata, koji pružaju instant energiju s najmanjom potrošnjom kisika.</a:t>
            </a:r>
            <a:r>
              <a:rPr lang="vi-VN" dirty="0" smtClean="0"/>
              <a:t/>
            </a:r>
            <a:br>
              <a:rPr lang="vi-VN" dirty="0" smtClean="0"/>
            </a:br>
            <a:r>
              <a:rPr lang="vi-VN" dirty="0" smtClean="0"/>
              <a:t/>
            </a:r>
            <a:br>
              <a:rPr lang="vi-VN" dirty="0" smtClean="0"/>
            </a:br>
            <a:r>
              <a:rPr lang="vi-VN" sz="1200" b="0" i="0" kern="1200" dirty="0" smtClean="0">
                <a:solidFill>
                  <a:schemeClr val="tx1"/>
                </a:solidFill>
                <a:latin typeface="+mn-lt"/>
                <a:ea typeface="+mn-ea"/>
                <a:cs typeface="+mn-cs"/>
              </a:rPr>
              <a:t>Nadalje, ugljikohidrati će pružiti dobar mentalni fokus i brzinu reakcije. Jednako su važni u tim sportovima vitamini i minerali pa njihova prehrana treba sadržavati puno voća i povrća, nemasno meso, riba i cjelovite žitarice. Udio makronutrijenata će biti: 60% ugljikohidrata, 20% proteina, 20% masti. </a:t>
            </a:r>
            <a:r>
              <a:rPr lang="vi-VN" dirty="0" smtClean="0"/>
              <a:t/>
            </a:r>
            <a:br>
              <a:rPr lang="vi-VN" dirty="0" smtClean="0"/>
            </a:b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60</a:t>
            </a:fld>
            <a:endParaRPr lang="hr-H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8</a:t>
            </a:fld>
            <a:endParaRPr lang="hr-H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-Probava počinje u ustima gdje se žvakanjem hrana usitnjava i natopi slinom. Smjesa prolazi kroz ždrijelo i jednjak do želuca gdje počinje njezina kemijska probava. Tu se hrana miješa s </a:t>
            </a:r>
            <a:r>
              <a:rPr lang="hr-HR" dirty="0" err="1" smtClean="0"/>
              <a:t>klorovodičnom</a:t>
            </a:r>
            <a:r>
              <a:rPr lang="hr-HR" dirty="0" smtClean="0"/>
              <a:t> kiselinom (HC/ l), vodom i probavnim enzimima. Nakon 1 - 4 sata u tekućem obliku napušta želudac i odlazi u tanko crijevo. Neprobavljeni ostatak hrane odlazi u debelo crijevo, gdje se osim procesa upijanja vode iz hrane, hrana ne podvrgava značajnijim probavnim zahvatima.</a:t>
            </a:r>
          </a:p>
          <a:p>
            <a:r>
              <a:rPr lang="hr-HR" dirty="0" smtClean="0"/>
              <a:t>-</a:t>
            </a:r>
            <a:r>
              <a:rPr lang="vi-VN" dirty="0" smtClean="0"/>
              <a:t>Osnovna apsorpcija odvija se u sluznici tankog crijeva ovisno o vrsti sastojaka hrane </a:t>
            </a:r>
            <a:endParaRPr lang="hr-HR" dirty="0" smtClean="0"/>
          </a:p>
          <a:p>
            <a:r>
              <a:rPr lang="hr-HR" dirty="0" smtClean="0"/>
              <a:t>-</a:t>
            </a:r>
            <a:r>
              <a:rPr lang="vi-VN" dirty="0" smtClean="0"/>
              <a:t>Manifestira se u dva procesa: izgradnju tkiva (anabolizam) i razgradnju tkiva (katabolizam). </a:t>
            </a:r>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11</a:t>
            </a:fld>
            <a:endParaRPr lang="hr-H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pl-PL" sz="1200" kern="1200" baseline="0" dirty="0" smtClean="0">
                <a:solidFill>
                  <a:schemeClr val="tx1"/>
                </a:solidFill>
                <a:latin typeface="+mn-lt"/>
                <a:ea typeface="+mn-ea"/>
                <a:cs typeface="+mn-cs"/>
              </a:rPr>
              <a:t>Svakom organizmu potrebna je energija. Ljudski organizam dobiva je hranom,a potrebna je: </a:t>
            </a:r>
          </a:p>
          <a:p>
            <a:r>
              <a:rPr lang="hr-HR" sz="1200" kern="1200" baseline="0" dirty="0" smtClean="0">
                <a:solidFill>
                  <a:schemeClr val="tx1"/>
                </a:solidFill>
                <a:latin typeface="+mn-lt"/>
                <a:ea typeface="+mn-ea"/>
                <a:cs typeface="+mn-cs"/>
              </a:rPr>
              <a:t>∗ mišićima za rad </a:t>
            </a:r>
          </a:p>
          <a:p>
            <a:r>
              <a:rPr lang="hr-HR" sz="1200" kern="1200" baseline="0" dirty="0" smtClean="0">
                <a:solidFill>
                  <a:schemeClr val="tx1"/>
                </a:solidFill>
                <a:latin typeface="+mn-lt"/>
                <a:ea typeface="+mn-ea"/>
                <a:cs typeface="+mn-cs"/>
              </a:rPr>
              <a:t>∗ žlijezdama za lučenje </a:t>
            </a:r>
          </a:p>
          <a:p>
            <a:r>
              <a:rPr lang="hr-HR" sz="1200" kern="1200" baseline="0" dirty="0" smtClean="0">
                <a:solidFill>
                  <a:schemeClr val="tx1"/>
                </a:solidFill>
                <a:latin typeface="+mn-lt"/>
                <a:ea typeface="+mn-ea"/>
                <a:cs typeface="+mn-cs"/>
              </a:rPr>
              <a:t>∗ živčanim i mišićnim vlaknima za održavanje membranskog potencijala </a:t>
            </a:r>
          </a:p>
          <a:p>
            <a:r>
              <a:rPr lang="hr-HR" sz="1200" kern="1200" baseline="0" dirty="0" smtClean="0">
                <a:solidFill>
                  <a:schemeClr val="tx1"/>
                </a:solidFill>
                <a:latin typeface="+mn-lt"/>
                <a:ea typeface="+mn-ea"/>
                <a:cs typeface="+mn-cs"/>
              </a:rPr>
              <a:t>∗ stanicama za izgradnju tvari </a:t>
            </a:r>
          </a:p>
          <a:p>
            <a:r>
              <a:rPr lang="pl-PL" sz="1200" kern="1200" baseline="0" dirty="0" smtClean="0">
                <a:solidFill>
                  <a:schemeClr val="tx1"/>
                </a:solidFill>
                <a:latin typeface="+mn-lt"/>
                <a:ea typeface="+mn-ea"/>
                <a:cs typeface="+mn-cs"/>
              </a:rPr>
              <a:t>∗ probavnom traktu za apsorpciju hrane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12</a:t>
            </a:fld>
            <a:endParaRPr lang="hr-H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sz="1200" b="1" kern="1200" baseline="0" dirty="0" smtClean="0">
                <a:solidFill>
                  <a:schemeClr val="tx1"/>
                </a:solidFill>
                <a:latin typeface="+mn-lt"/>
                <a:ea typeface="+mn-ea"/>
                <a:cs typeface="+mn-cs"/>
              </a:rPr>
              <a:t>HRANJIVE TVARI </a:t>
            </a:r>
          </a:p>
          <a:p>
            <a:r>
              <a:rPr lang="hr-HR" sz="1200" kern="1200" baseline="0" dirty="0" smtClean="0">
                <a:solidFill>
                  <a:schemeClr val="tx1"/>
                </a:solidFill>
                <a:latin typeface="+mn-lt"/>
                <a:ea typeface="+mn-ea"/>
                <a:cs typeface="+mn-cs"/>
              </a:rPr>
              <a:t>U prehrani razlikujemo šest </a:t>
            </a:r>
            <a:r>
              <a:rPr lang="hr-HR" sz="1200" b="1" kern="1200" baseline="0" dirty="0" smtClean="0">
                <a:solidFill>
                  <a:schemeClr val="tx1"/>
                </a:solidFill>
                <a:latin typeface="+mn-lt"/>
                <a:ea typeface="+mn-ea"/>
                <a:cs typeface="+mn-cs"/>
              </a:rPr>
              <a:t>osnovnih sastojaka hrane - hranjivih tvari, čija je uravnoteženost potrebna radi </a:t>
            </a:r>
            <a:r>
              <a:rPr lang="hr-HR" sz="1200" b="1" kern="1200" baseline="0" dirty="0" err="1" smtClean="0">
                <a:solidFill>
                  <a:schemeClr val="tx1"/>
                </a:solidFill>
                <a:latin typeface="+mn-lt"/>
                <a:ea typeface="+mn-ea"/>
                <a:cs typeface="+mn-cs"/>
              </a:rPr>
              <a:t>omogučavanja</a:t>
            </a:r>
            <a:r>
              <a:rPr lang="hr-HR" sz="1200" b="1" kern="1200" baseline="0" dirty="0" smtClean="0">
                <a:solidFill>
                  <a:schemeClr val="tx1"/>
                </a:solidFill>
                <a:latin typeface="+mn-lt"/>
                <a:ea typeface="+mn-ea"/>
                <a:cs typeface="+mn-cs"/>
              </a:rPr>
              <a:t> gore navedenih aktivnosti organizma. </a:t>
            </a:r>
          </a:p>
          <a:p>
            <a:r>
              <a:rPr lang="hr-HR" sz="1200" kern="1200" baseline="0" dirty="0" smtClean="0">
                <a:solidFill>
                  <a:schemeClr val="tx1"/>
                </a:solidFill>
                <a:latin typeface="+mn-lt"/>
                <a:ea typeface="+mn-ea"/>
                <a:cs typeface="+mn-cs"/>
              </a:rPr>
              <a:t>To su : </a:t>
            </a:r>
          </a:p>
          <a:p>
            <a:r>
              <a:rPr lang="hr-HR" sz="1200" kern="1200" baseline="0" dirty="0" smtClean="0">
                <a:solidFill>
                  <a:schemeClr val="tx1"/>
                </a:solidFill>
                <a:latin typeface="+mn-lt"/>
                <a:ea typeface="+mn-ea"/>
                <a:cs typeface="+mn-cs"/>
              </a:rPr>
              <a:t>♦ voda </a:t>
            </a:r>
          </a:p>
          <a:p>
            <a:r>
              <a:rPr lang="hr-HR" sz="1200" kern="1200" baseline="0" dirty="0" smtClean="0">
                <a:solidFill>
                  <a:schemeClr val="tx1"/>
                </a:solidFill>
                <a:latin typeface="+mn-lt"/>
                <a:ea typeface="+mn-ea"/>
                <a:cs typeface="+mn-cs"/>
              </a:rPr>
              <a:t>♦ proteini </a:t>
            </a:r>
          </a:p>
          <a:p>
            <a:r>
              <a:rPr lang="hr-HR" sz="1200" kern="1200" baseline="0" dirty="0" smtClean="0">
                <a:solidFill>
                  <a:schemeClr val="tx1"/>
                </a:solidFill>
                <a:latin typeface="+mn-lt"/>
                <a:ea typeface="+mn-ea"/>
                <a:cs typeface="+mn-cs"/>
              </a:rPr>
              <a:t>♦ ugljikohidrati </a:t>
            </a:r>
          </a:p>
          <a:p>
            <a:r>
              <a:rPr lang="hr-HR" sz="1200" kern="1200" baseline="0" dirty="0" smtClean="0">
                <a:solidFill>
                  <a:schemeClr val="tx1"/>
                </a:solidFill>
                <a:latin typeface="+mn-lt"/>
                <a:ea typeface="+mn-ea"/>
                <a:cs typeface="+mn-cs"/>
              </a:rPr>
              <a:t>♦ masti </a:t>
            </a:r>
          </a:p>
          <a:p>
            <a:r>
              <a:rPr lang="hr-HR" sz="1200" kern="1200" baseline="0" dirty="0" smtClean="0">
                <a:solidFill>
                  <a:schemeClr val="tx1"/>
                </a:solidFill>
                <a:latin typeface="+mn-lt"/>
                <a:ea typeface="+mn-ea"/>
                <a:cs typeface="+mn-cs"/>
              </a:rPr>
              <a:t>♦ vitamini </a:t>
            </a:r>
          </a:p>
          <a:p>
            <a:r>
              <a:rPr lang="it-IT" sz="1200" kern="1200" baseline="0" dirty="0" smtClean="0">
                <a:solidFill>
                  <a:schemeClr val="tx1"/>
                </a:solidFill>
                <a:latin typeface="+mn-lt"/>
                <a:ea typeface="+mn-ea"/>
                <a:cs typeface="+mn-cs"/>
              </a:rPr>
              <a:t>♦ minerali i elementi u </a:t>
            </a:r>
            <a:r>
              <a:rPr lang="it-IT" sz="1200" kern="1200" baseline="0" dirty="0" err="1" smtClean="0">
                <a:solidFill>
                  <a:schemeClr val="tx1"/>
                </a:solidFill>
                <a:latin typeface="+mn-lt"/>
                <a:ea typeface="+mn-ea"/>
                <a:cs typeface="+mn-cs"/>
              </a:rPr>
              <a:t>tragovima</a:t>
            </a:r>
            <a:r>
              <a:rPr lang="it-IT" sz="1200" kern="1200" baseline="0" dirty="0" smtClean="0">
                <a:solidFill>
                  <a:schemeClr val="tx1"/>
                </a:solidFill>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13</a:t>
            </a:fld>
            <a:endParaRPr lang="hr-H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Kapaciteti za skladištenje ugljikohidrata u obliku glikogena u </a:t>
            </a:r>
            <a:r>
              <a:rPr lang="hr-HR" dirty="0" err="1" smtClean="0"/>
              <a:t>jetri</a:t>
            </a:r>
            <a:r>
              <a:rPr lang="hr-HR" dirty="0" smtClean="0"/>
              <a:t> i mišićima ograničeni su te je ugljikohidrate potrebno unositi svakodnevno u dovoljnim količinama. Količina unesenih ugljikohidrata mora odgovarati intenzitetu treninga ili natjecanja jer prekomjerno konzumiranje ugljikohidrata povećava rizik od nagomilavanja masnog tkiva i pojave povišene tjelesne mase. Nasuprot tome, nedovoljna količina skladištenih ugljikohidrata u obliku glikogena rezultira, u prvom redu:</a:t>
            </a:r>
            <a:br>
              <a:rPr lang="hr-HR" dirty="0" smtClean="0"/>
            </a:br>
            <a:r>
              <a:rPr lang="hr-HR" dirty="0" smtClean="0"/>
              <a:t>- umorom,</a:t>
            </a:r>
            <a:br>
              <a:rPr lang="hr-HR" dirty="0" smtClean="0"/>
            </a:br>
            <a:r>
              <a:rPr lang="hr-HR" dirty="0" smtClean="0"/>
              <a:t>- slabijim učinkom na treningu ili natjecanju i</a:t>
            </a:r>
            <a:br>
              <a:rPr lang="hr-HR" dirty="0" smtClean="0"/>
            </a:br>
            <a:r>
              <a:rPr lang="hr-HR" dirty="0" smtClean="0"/>
              <a:t>- oslabljenim imunitetom.</a:t>
            </a:r>
            <a:br>
              <a:rPr lang="hr-HR" dirty="0" smtClean="0"/>
            </a:br>
            <a:endParaRPr lang="hr-HR" dirty="0" smtClean="0"/>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14</a:t>
            </a:fld>
            <a:endParaRPr lang="hr-H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lnSpcReduction="10000"/>
          </a:bodyPr>
          <a:lstStyle/>
          <a:p>
            <a:r>
              <a:rPr lang="hr-HR" sz="1200" kern="1200" baseline="0" dirty="0" smtClean="0">
                <a:solidFill>
                  <a:schemeClr val="tx1"/>
                </a:solidFill>
                <a:latin typeface="+mn-lt"/>
                <a:ea typeface="+mn-ea"/>
                <a:cs typeface="+mn-cs"/>
              </a:rPr>
              <a:t>Bez obzira na mogućnost iskorištavanja i drugih hranjivih tvari u svrhu dobivanja energije (prvenstveno masti) ugljikohidrati imaju posebno važnu ulogu u ovom pogledu iz slijedećih razloga: </a:t>
            </a:r>
          </a:p>
          <a:p>
            <a:r>
              <a:rPr lang="hr-HR" sz="1200" kern="1200" baseline="0" dirty="0" smtClean="0">
                <a:solidFill>
                  <a:schemeClr val="tx1"/>
                </a:solidFill>
                <a:latin typeface="+mn-lt"/>
                <a:ea typeface="+mn-ea"/>
                <a:cs typeface="+mn-cs"/>
              </a:rPr>
              <a:t>a) glukoza je energetski oblik koji se prvi počinje iskorištavati </a:t>
            </a:r>
          </a:p>
          <a:p>
            <a:r>
              <a:rPr lang="hr-HR" sz="1200" kern="1200" baseline="0" dirty="0" smtClean="0">
                <a:solidFill>
                  <a:schemeClr val="tx1"/>
                </a:solidFill>
                <a:latin typeface="+mn-lt"/>
                <a:ea typeface="+mn-ea"/>
                <a:cs typeface="+mn-cs"/>
              </a:rPr>
              <a:t>b) jedino se iz glukoze može dobiti energija anaerobnim procesom (bez kisika) </a:t>
            </a:r>
          </a:p>
          <a:p>
            <a:r>
              <a:rPr lang="hr-HR" sz="1200" kern="1200" baseline="0" dirty="0" smtClean="0">
                <a:solidFill>
                  <a:schemeClr val="tx1"/>
                </a:solidFill>
                <a:latin typeface="+mn-lt"/>
                <a:ea typeface="+mn-ea"/>
                <a:cs typeface="+mn-cs"/>
              </a:rPr>
              <a:t>c) mozak može koristiti samo glukozu kao izvor energije</a:t>
            </a:r>
          </a:p>
          <a:p>
            <a:r>
              <a:rPr lang="vi-VN" sz="1200" kern="1200" baseline="0" dirty="0" smtClean="0">
                <a:solidFill>
                  <a:schemeClr val="tx1"/>
                </a:solidFill>
                <a:latin typeface="+mn-lt"/>
                <a:ea typeface="+mn-ea"/>
                <a:cs typeface="+mn-cs"/>
              </a:rPr>
              <a:t>Probavom i apsorpcijom svi ugljikohidrati uneseni u organizam razgrade se do </a:t>
            </a:r>
            <a:r>
              <a:rPr lang="vi-VN" sz="1200" b="1" kern="1200" baseline="0" dirty="0" smtClean="0">
                <a:solidFill>
                  <a:schemeClr val="tx1"/>
                </a:solidFill>
                <a:latin typeface="+mn-lt"/>
                <a:ea typeface="+mn-ea"/>
                <a:cs typeface="+mn-cs"/>
              </a:rPr>
              <a:t>glukoze koja predstavlja jedini oblik ugljikohidrata koji može ući u stanicu gdje se prerađuje. Međutim ni glukoza ne može proći kroz staničnu membranu bez posebnog nosača kojeg aktivira inzulin. </a:t>
            </a:r>
            <a:endParaRPr lang="hr-HR" sz="1200" b="1" kern="1200" baseline="0" dirty="0" smtClean="0">
              <a:solidFill>
                <a:schemeClr val="tx1"/>
              </a:solidFill>
              <a:latin typeface="+mn-lt"/>
              <a:ea typeface="+mn-ea"/>
              <a:cs typeface="+mn-cs"/>
            </a:endParaRPr>
          </a:p>
          <a:p>
            <a:r>
              <a:rPr lang="vi-VN" sz="1200" kern="1200" baseline="0" dirty="0" smtClean="0">
                <a:solidFill>
                  <a:schemeClr val="tx1"/>
                </a:solidFill>
                <a:latin typeface="+mn-lt"/>
                <a:ea typeface="+mn-ea"/>
                <a:cs typeface="+mn-cs"/>
              </a:rPr>
              <a:t>Glikogen predstavlja glukozu u dehidratiziranom obliku (oduzeta joj je voda). Na taj način mogućnost skladištenja bitno se povećava, tako da u jednoj molekuli glikogena može biti uskladišteno i po nekoliko stotina molekula glukoze. Odavde se glukoza odvaja u onolikoj količini koja je potrebna za dobivanje energije u datom trenutku i prerađuje na prethodno objašnjene načine. </a:t>
            </a:r>
            <a:r>
              <a:rPr lang="hr-HR" sz="1200" kern="1200" baseline="0" dirty="0" smtClean="0">
                <a:solidFill>
                  <a:schemeClr val="tx1"/>
                </a:solidFill>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4EB55759-A18E-49A9-8F75-27728C8BF71E}" type="slidenum">
              <a:rPr lang="hr-HR" smtClean="0"/>
              <a:pPr/>
              <a:t>15</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slajd">
    <p:spTree>
      <p:nvGrpSpPr>
        <p:cNvPr id="1" name=""/>
        <p:cNvGrpSpPr/>
        <p:nvPr/>
      </p:nvGrpSpPr>
      <p:grpSpPr>
        <a:xfrm>
          <a:off x="0" y="0"/>
          <a:ext cx="0" cy="0"/>
          <a:chOff x="0" y="0"/>
          <a:chExt cx="0" cy="0"/>
        </a:xfrm>
      </p:grpSpPr>
      <p:sp>
        <p:nvSpPr>
          <p:cNvPr id="8" name="Naslov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hr-HR" smtClean="0"/>
              <a:t>Kliknite da biste uredili stil naslova matrice</a:t>
            </a:r>
            <a:endParaRPr kumimoji="0" lang="en-US"/>
          </a:p>
        </p:txBody>
      </p:sp>
      <p:sp>
        <p:nvSpPr>
          <p:cNvPr id="9" name="Podnaslov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smtClean="0"/>
              <a:t>Kliknite da biste uredili stil podnaslova matrice</a:t>
            </a:r>
            <a:endParaRPr kumimoji="0" lang="en-US"/>
          </a:p>
        </p:txBody>
      </p:sp>
      <p:sp>
        <p:nvSpPr>
          <p:cNvPr id="28" name="Rezervirano mjesto datuma 27"/>
          <p:cNvSpPr>
            <a:spLocks noGrp="1"/>
          </p:cNvSpPr>
          <p:nvPr>
            <p:ph type="dt" sz="half" idx="10"/>
          </p:nvPr>
        </p:nvSpPr>
        <p:spPr>
          <a:xfrm>
            <a:off x="6400800" y="6355080"/>
            <a:ext cx="2286000" cy="365760"/>
          </a:xfrm>
        </p:spPr>
        <p:txBody>
          <a:bodyPr/>
          <a:lstStyle>
            <a:lvl1pPr>
              <a:defRPr sz="1400"/>
            </a:lvl1pPr>
          </a:lstStyle>
          <a:p>
            <a:fld id="{1D0DEE8E-A059-4230-BA8C-2A093AF6DB94}" type="datetimeFigureOut">
              <a:rPr lang="hr-HR" smtClean="0"/>
              <a:pPr/>
              <a:t>4.1.2016.</a:t>
            </a:fld>
            <a:endParaRPr lang="hr-HR"/>
          </a:p>
        </p:txBody>
      </p:sp>
      <p:sp>
        <p:nvSpPr>
          <p:cNvPr id="17" name="Rezervirano mjesto podnožja 16"/>
          <p:cNvSpPr>
            <a:spLocks noGrp="1"/>
          </p:cNvSpPr>
          <p:nvPr>
            <p:ph type="ftr" sz="quarter" idx="11"/>
          </p:nvPr>
        </p:nvSpPr>
        <p:spPr>
          <a:xfrm>
            <a:off x="2898648" y="6355080"/>
            <a:ext cx="3474720" cy="365760"/>
          </a:xfrm>
        </p:spPr>
        <p:txBody>
          <a:bodyPr/>
          <a:lstStyle/>
          <a:p>
            <a:endParaRPr lang="hr-HR"/>
          </a:p>
        </p:txBody>
      </p:sp>
      <p:sp>
        <p:nvSpPr>
          <p:cNvPr id="29" name="Rezervirano mjesto broja slajda 28"/>
          <p:cNvSpPr>
            <a:spLocks noGrp="1"/>
          </p:cNvSpPr>
          <p:nvPr>
            <p:ph type="sldNum" sz="quarter" idx="12"/>
          </p:nvPr>
        </p:nvSpPr>
        <p:spPr>
          <a:xfrm>
            <a:off x="1216152" y="6355080"/>
            <a:ext cx="1219200" cy="365760"/>
          </a:xfrm>
        </p:spPr>
        <p:txBody>
          <a:bodyPr/>
          <a:lstStyle/>
          <a:p>
            <a:fld id="{6C812978-D00D-483D-8FAF-12D21A7FF238}" type="slidenum">
              <a:rPr lang="hr-HR" smtClean="0"/>
              <a:pPr/>
              <a:t>‹#›</a:t>
            </a:fld>
            <a:endParaRPr lang="hr-HR"/>
          </a:p>
        </p:txBody>
      </p:sp>
      <p:sp>
        <p:nvSpPr>
          <p:cNvPr id="21" name="Pravokutni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Pravokutni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Pravokutni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Pravokutni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1D0DEE8E-A059-4230-BA8C-2A093AF6DB94}" type="datetimeFigureOut">
              <a:rPr lang="hr-HR" smtClean="0"/>
              <a:pPr/>
              <a:t>4.1.2016.</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C812978-D00D-483D-8FAF-12D21A7FF238}"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1D0DEE8E-A059-4230-BA8C-2A093AF6DB94}" type="datetimeFigureOut">
              <a:rPr lang="hr-HR" smtClean="0"/>
              <a:pPr/>
              <a:t>4.1.2016.</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C812978-D00D-483D-8FAF-12D21A7FF238}" type="slidenum">
              <a:rPr lang="hr-HR" smtClean="0"/>
              <a:pPr/>
              <a:t>‹#›</a:t>
            </a:fld>
            <a:endParaRPr lang="hr-HR"/>
          </a:p>
        </p:txBody>
      </p:sp>
      <p:sp>
        <p:nvSpPr>
          <p:cNvPr id="7" name="Ravni poveznik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Jednakokračni trokut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avni poveznik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4" name="Rezervirano mjesto datuma 3"/>
          <p:cNvSpPr>
            <a:spLocks noGrp="1"/>
          </p:cNvSpPr>
          <p:nvPr>
            <p:ph type="dt" sz="half" idx="10"/>
          </p:nvPr>
        </p:nvSpPr>
        <p:spPr/>
        <p:txBody>
          <a:bodyPr/>
          <a:lstStyle/>
          <a:p>
            <a:fld id="{1D0DEE8E-A059-4230-BA8C-2A093AF6DB94}" type="datetimeFigureOut">
              <a:rPr lang="hr-HR" smtClean="0"/>
              <a:pPr/>
              <a:t>4.1.2016.</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C812978-D00D-483D-8FAF-12D21A7FF238}" type="slidenum">
              <a:rPr lang="hr-HR" smtClean="0"/>
              <a:pPr/>
              <a:t>‹#›</a:t>
            </a:fld>
            <a:endParaRPr lang="hr-HR"/>
          </a:p>
        </p:txBody>
      </p:sp>
      <p:sp>
        <p:nvSpPr>
          <p:cNvPr id="8" name="Rezervirano mjesto sadržaja 7"/>
          <p:cNvSpPr>
            <a:spLocks noGrp="1"/>
          </p:cNvSpPr>
          <p:nvPr>
            <p:ph sz="quarter" idx="1"/>
          </p:nvPr>
        </p:nvSpPr>
        <p:spPr>
          <a:xfrm>
            <a:off x="457200" y="1219200"/>
            <a:ext cx="8229600" cy="493776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jeljka">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smtClean="0"/>
              <a:t>Kliknite da biste uredili stilove teksta matrice</a:t>
            </a:r>
          </a:p>
        </p:txBody>
      </p:sp>
      <p:sp>
        <p:nvSpPr>
          <p:cNvPr id="4" name="Rezervirano mjesto datuma 3"/>
          <p:cNvSpPr>
            <a:spLocks noGrp="1"/>
          </p:cNvSpPr>
          <p:nvPr>
            <p:ph type="dt" sz="half" idx="10"/>
          </p:nvPr>
        </p:nvSpPr>
        <p:spPr>
          <a:xfrm>
            <a:off x="6400800" y="6355080"/>
            <a:ext cx="2286000" cy="365760"/>
          </a:xfrm>
        </p:spPr>
        <p:txBody>
          <a:bodyPr/>
          <a:lstStyle/>
          <a:p>
            <a:fld id="{1D0DEE8E-A059-4230-BA8C-2A093AF6DB94}" type="datetimeFigureOut">
              <a:rPr lang="hr-HR" smtClean="0"/>
              <a:pPr/>
              <a:t>4.1.2016.</a:t>
            </a:fld>
            <a:endParaRPr lang="hr-HR"/>
          </a:p>
        </p:txBody>
      </p:sp>
      <p:sp>
        <p:nvSpPr>
          <p:cNvPr id="5" name="Rezervirano mjesto podnožja 4"/>
          <p:cNvSpPr>
            <a:spLocks noGrp="1"/>
          </p:cNvSpPr>
          <p:nvPr>
            <p:ph type="ftr" sz="quarter" idx="11"/>
          </p:nvPr>
        </p:nvSpPr>
        <p:spPr>
          <a:xfrm>
            <a:off x="2898648" y="6355080"/>
            <a:ext cx="3474720" cy="365760"/>
          </a:xfrm>
        </p:spPr>
        <p:txBody>
          <a:bodyPr/>
          <a:lstStyle/>
          <a:p>
            <a:endParaRPr lang="hr-HR"/>
          </a:p>
        </p:txBody>
      </p:sp>
      <p:sp>
        <p:nvSpPr>
          <p:cNvPr id="6" name="Rezervirano mjesto broja slajda 5"/>
          <p:cNvSpPr>
            <a:spLocks noGrp="1"/>
          </p:cNvSpPr>
          <p:nvPr>
            <p:ph type="sldNum" sz="quarter" idx="12"/>
          </p:nvPr>
        </p:nvSpPr>
        <p:spPr>
          <a:xfrm>
            <a:off x="1069848" y="6355080"/>
            <a:ext cx="1520952" cy="365760"/>
          </a:xfrm>
        </p:spPr>
        <p:txBody>
          <a:bodyPr/>
          <a:lstStyle/>
          <a:p>
            <a:fld id="{6C812978-D00D-483D-8FAF-12D21A7FF238}" type="slidenum">
              <a:rPr lang="hr-HR" smtClean="0"/>
              <a:pPr/>
              <a:t>‹#›</a:t>
            </a:fld>
            <a:endParaRPr lang="hr-HR"/>
          </a:p>
        </p:txBody>
      </p:sp>
      <p:sp>
        <p:nvSpPr>
          <p:cNvPr id="7" name="Pravokutni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avokutni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a:xfrm>
            <a:off x="457200" y="228600"/>
            <a:ext cx="8229600" cy="914400"/>
          </a:xfrm>
        </p:spPr>
        <p:txBody>
          <a:bodyPr/>
          <a:lstStyle/>
          <a:p>
            <a:r>
              <a:rPr kumimoji="0" lang="hr-HR" smtClean="0"/>
              <a:t>Kliknite da biste uredili stil naslova matrice</a:t>
            </a:r>
            <a:endParaRPr kumimoji="0" lang="en-US"/>
          </a:p>
        </p:txBody>
      </p:sp>
      <p:sp>
        <p:nvSpPr>
          <p:cNvPr id="5" name="Rezervirano mjesto datuma 4"/>
          <p:cNvSpPr>
            <a:spLocks noGrp="1"/>
          </p:cNvSpPr>
          <p:nvPr>
            <p:ph type="dt" sz="half" idx="10"/>
          </p:nvPr>
        </p:nvSpPr>
        <p:spPr/>
        <p:txBody>
          <a:bodyPr/>
          <a:lstStyle/>
          <a:p>
            <a:fld id="{1D0DEE8E-A059-4230-BA8C-2A093AF6DB94}" type="datetimeFigureOut">
              <a:rPr lang="hr-HR" smtClean="0"/>
              <a:pPr/>
              <a:t>4.1.2016.</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C812978-D00D-483D-8FAF-12D21A7FF238}" type="slidenum">
              <a:rPr lang="hr-HR" smtClean="0"/>
              <a:pPr/>
              <a:t>‹#›</a:t>
            </a:fld>
            <a:endParaRPr lang="hr-HR"/>
          </a:p>
        </p:txBody>
      </p:sp>
      <p:sp>
        <p:nvSpPr>
          <p:cNvPr id="9" name="Rezervirano mjesto sadržaja 8"/>
          <p:cNvSpPr>
            <a:spLocks noGrp="1"/>
          </p:cNvSpPr>
          <p:nvPr>
            <p:ph sz="quarter" idx="1"/>
          </p:nvPr>
        </p:nvSpPr>
        <p:spPr>
          <a:xfrm>
            <a:off x="457200" y="1219200"/>
            <a:ext cx="4041648" cy="493776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11" name="Rezervirano mjesto sadržaja 10"/>
          <p:cNvSpPr>
            <a:spLocks noGrp="1"/>
          </p:cNvSpPr>
          <p:nvPr>
            <p:ph sz="quarter" idx="2"/>
          </p:nvPr>
        </p:nvSpPr>
        <p:spPr>
          <a:xfrm>
            <a:off x="4632198" y="1216152"/>
            <a:ext cx="4041648" cy="493776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a:xfrm>
            <a:off x="457200" y="228600"/>
            <a:ext cx="8229600" cy="914400"/>
          </a:xfrm>
        </p:spPr>
        <p:txBody>
          <a:bodyPr anchor="ctr"/>
          <a:lstStyle>
            <a:lvl1pPr>
              <a:defRPr/>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4" name="Rezervirano mjesto teksta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7" name="Rezervirano mjesto datuma 6"/>
          <p:cNvSpPr>
            <a:spLocks noGrp="1"/>
          </p:cNvSpPr>
          <p:nvPr>
            <p:ph type="dt" sz="half" idx="10"/>
          </p:nvPr>
        </p:nvSpPr>
        <p:spPr/>
        <p:txBody>
          <a:bodyPr/>
          <a:lstStyle/>
          <a:p>
            <a:fld id="{1D0DEE8E-A059-4230-BA8C-2A093AF6DB94}" type="datetimeFigureOut">
              <a:rPr lang="hr-HR" smtClean="0"/>
              <a:pPr/>
              <a:t>4.1.2016.</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6C812978-D00D-483D-8FAF-12D21A7FF238}" type="slidenum">
              <a:rPr lang="hr-HR" smtClean="0"/>
              <a:pPr/>
              <a:t>‹#›</a:t>
            </a:fld>
            <a:endParaRPr lang="hr-HR"/>
          </a:p>
        </p:txBody>
      </p:sp>
      <p:sp>
        <p:nvSpPr>
          <p:cNvPr id="11" name="Rezervirano mjesto sadržaja 10"/>
          <p:cNvSpPr>
            <a:spLocks noGrp="1"/>
          </p:cNvSpPr>
          <p:nvPr>
            <p:ph sz="quarter" idx="2"/>
          </p:nvPr>
        </p:nvSpPr>
        <p:spPr>
          <a:xfrm>
            <a:off x="457200" y="2133600"/>
            <a:ext cx="4038600" cy="403860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13" name="Rezervirano mjesto sadržaja 12"/>
          <p:cNvSpPr>
            <a:spLocks noGrp="1"/>
          </p:cNvSpPr>
          <p:nvPr>
            <p:ph sz="quarter" idx="4"/>
          </p:nvPr>
        </p:nvSpPr>
        <p:spPr>
          <a:xfrm>
            <a:off x="4648200" y="2133600"/>
            <a:ext cx="4038600" cy="403860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a:xfrm>
            <a:off x="457200" y="228600"/>
            <a:ext cx="8229600" cy="914400"/>
          </a:xfrm>
        </p:spPr>
        <p:txBody>
          <a:bodyPr/>
          <a:lstStyle/>
          <a:p>
            <a:r>
              <a:rPr kumimoji="0" lang="hr-HR" smtClean="0"/>
              <a:t>Kliknite da biste uredili stil naslova matrice</a:t>
            </a:r>
            <a:endParaRPr kumimoji="0" lang="en-US"/>
          </a:p>
        </p:txBody>
      </p:sp>
      <p:sp>
        <p:nvSpPr>
          <p:cNvPr id="3" name="Rezervirano mjesto datuma 2"/>
          <p:cNvSpPr>
            <a:spLocks noGrp="1"/>
          </p:cNvSpPr>
          <p:nvPr>
            <p:ph type="dt" sz="half" idx="10"/>
          </p:nvPr>
        </p:nvSpPr>
        <p:spPr/>
        <p:txBody>
          <a:bodyPr/>
          <a:lstStyle/>
          <a:p>
            <a:fld id="{1D0DEE8E-A059-4230-BA8C-2A093AF6DB94}" type="datetimeFigureOut">
              <a:rPr lang="hr-HR" smtClean="0"/>
              <a:pPr/>
              <a:t>4.1.2016.</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6C812978-D00D-483D-8FAF-12D21A7FF238}" type="slidenum">
              <a:rPr lang="hr-HR" smtClean="0"/>
              <a:pPr/>
              <a:t>‹#›</a:t>
            </a:fld>
            <a:endParaRPr lang="hr-HR"/>
          </a:p>
        </p:txBody>
      </p:sp>
      <p:sp>
        <p:nvSpPr>
          <p:cNvPr id="6" name="Jednakokračni trokut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1D0DEE8E-A059-4230-BA8C-2A093AF6DB94}" type="datetimeFigureOut">
              <a:rPr lang="hr-HR" smtClean="0"/>
              <a:pPr/>
              <a:t>4.1.2016.</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6C812978-D00D-483D-8FAF-12D21A7FF238}" type="slidenum">
              <a:rPr lang="hr-HR" smtClean="0"/>
              <a:pPr/>
              <a:t>‹#›</a:t>
            </a:fld>
            <a:endParaRPr lang="hr-HR"/>
          </a:p>
        </p:txBody>
      </p:sp>
      <p:sp>
        <p:nvSpPr>
          <p:cNvPr id="5" name="Ravni poveznik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Jednakokračni trokut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hr-HR" smtClean="0"/>
              <a:t>Kliknite da biste uredili stil naslova matrice</a:t>
            </a:r>
            <a:endParaRPr kumimoji="0" lang="en-US"/>
          </a:p>
        </p:txBody>
      </p:sp>
      <p:sp>
        <p:nvSpPr>
          <p:cNvPr id="3" name="Rezervirano mjesto teksta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hr-HR" smtClean="0"/>
              <a:t>Kliknite da biste uredili stilove teksta matrice</a:t>
            </a:r>
          </a:p>
        </p:txBody>
      </p:sp>
      <p:sp>
        <p:nvSpPr>
          <p:cNvPr id="5" name="Rezervirano mjesto datuma 4"/>
          <p:cNvSpPr>
            <a:spLocks noGrp="1"/>
          </p:cNvSpPr>
          <p:nvPr>
            <p:ph type="dt" sz="half" idx="10"/>
          </p:nvPr>
        </p:nvSpPr>
        <p:spPr/>
        <p:txBody>
          <a:bodyPr/>
          <a:lstStyle/>
          <a:p>
            <a:fld id="{1D0DEE8E-A059-4230-BA8C-2A093AF6DB94}" type="datetimeFigureOut">
              <a:rPr lang="hr-HR" smtClean="0"/>
              <a:pPr/>
              <a:t>4.1.2016.</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C812978-D00D-483D-8FAF-12D21A7FF238}" type="slidenum">
              <a:rPr lang="hr-HR" smtClean="0"/>
              <a:pPr/>
              <a:t>‹#›</a:t>
            </a:fld>
            <a:endParaRPr lang="hr-HR"/>
          </a:p>
        </p:txBody>
      </p:sp>
      <p:sp>
        <p:nvSpPr>
          <p:cNvPr id="8" name="Ravni poveznik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avni poveznik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Jednakokračni trokut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zervirano mjesto sadržaja 11"/>
          <p:cNvSpPr>
            <a:spLocks noGrp="1"/>
          </p:cNvSpPr>
          <p:nvPr>
            <p:ph sz="quarter" idx="1"/>
          </p:nvPr>
        </p:nvSpPr>
        <p:spPr>
          <a:xfrm>
            <a:off x="304800" y="304800"/>
            <a:ext cx="5715000" cy="571500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hr-HR" smtClean="0"/>
              <a:t>Kliknite da biste uredili stil naslova matrice</a:t>
            </a:r>
            <a:endParaRPr kumimoji="0" lang="en-US"/>
          </a:p>
        </p:txBody>
      </p:sp>
      <p:sp>
        <p:nvSpPr>
          <p:cNvPr id="3" name="Rezervirano mjesto slike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hr-HR" smtClean="0"/>
              <a:t>Pritisnite ikonu za dodavanje slike</a:t>
            </a:r>
            <a:endParaRPr kumimoji="0" lang="en-US" dirty="0"/>
          </a:p>
        </p:txBody>
      </p:sp>
      <p:sp>
        <p:nvSpPr>
          <p:cNvPr id="4" name="Rezervirano mjesto teksta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hr-HR" smtClean="0"/>
              <a:t>Kliknite da biste uredili stilove teksta matrice</a:t>
            </a:r>
          </a:p>
        </p:txBody>
      </p:sp>
      <p:sp>
        <p:nvSpPr>
          <p:cNvPr id="5" name="Rezervirano mjesto datuma 4"/>
          <p:cNvSpPr>
            <a:spLocks noGrp="1"/>
          </p:cNvSpPr>
          <p:nvPr>
            <p:ph type="dt" sz="half" idx="10"/>
          </p:nvPr>
        </p:nvSpPr>
        <p:spPr/>
        <p:txBody>
          <a:bodyPr/>
          <a:lstStyle/>
          <a:p>
            <a:fld id="{1D0DEE8E-A059-4230-BA8C-2A093AF6DB94}" type="datetimeFigureOut">
              <a:rPr lang="hr-HR" smtClean="0"/>
              <a:pPr/>
              <a:t>4.1.2016.</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C812978-D00D-483D-8FAF-12D21A7FF238}" type="slidenum">
              <a:rPr lang="hr-HR" smtClean="0"/>
              <a:pPr/>
              <a:t>‹#›</a:t>
            </a:fld>
            <a:endParaRPr lang="hr-HR"/>
          </a:p>
        </p:txBody>
      </p:sp>
      <p:sp>
        <p:nvSpPr>
          <p:cNvPr id="8" name="Ravni poveznik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Jednakokračni trokut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avokutni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zervirano mjesto naslova 21"/>
          <p:cNvSpPr>
            <a:spLocks noGrp="1"/>
          </p:cNvSpPr>
          <p:nvPr>
            <p:ph type="title"/>
          </p:nvPr>
        </p:nvSpPr>
        <p:spPr>
          <a:xfrm>
            <a:off x="457200" y="152400"/>
            <a:ext cx="8229600" cy="990600"/>
          </a:xfrm>
          <a:prstGeom prst="rect">
            <a:avLst/>
          </a:prstGeom>
        </p:spPr>
        <p:txBody>
          <a:bodyPr vert="horz" anchor="b" anchorCtr="0">
            <a:normAutofit/>
          </a:bodyPr>
          <a:lstStyle/>
          <a:p>
            <a:r>
              <a:rPr kumimoji="0" lang="hr-HR" smtClean="0"/>
              <a:t>Kliknite da biste uredili stil naslova matrice</a:t>
            </a:r>
            <a:endParaRPr kumimoji="0" lang="en-US"/>
          </a:p>
        </p:txBody>
      </p:sp>
      <p:sp>
        <p:nvSpPr>
          <p:cNvPr id="13" name="Rezervirano mjesto teksta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hr-HR" smtClean="0"/>
              <a:t>Kliknite da biste uredili stilove teksta matrice</a:t>
            </a:r>
          </a:p>
          <a:p>
            <a:pPr lvl="1" eaLnBrk="1" latinLnBrk="0" hangingPunct="1"/>
            <a:r>
              <a:rPr kumimoji="0" lang="hr-HR" smtClean="0"/>
              <a:t>Druga razina</a:t>
            </a:r>
          </a:p>
          <a:p>
            <a:pPr lvl="2" eaLnBrk="1" latinLnBrk="0" hangingPunct="1"/>
            <a:r>
              <a:rPr kumimoji="0" lang="hr-HR" smtClean="0"/>
              <a:t>Treća razina</a:t>
            </a:r>
          </a:p>
          <a:p>
            <a:pPr lvl="3" eaLnBrk="1" latinLnBrk="0" hangingPunct="1"/>
            <a:r>
              <a:rPr kumimoji="0" lang="hr-HR" smtClean="0"/>
              <a:t>Četvrta razina</a:t>
            </a:r>
          </a:p>
          <a:p>
            <a:pPr lvl="4" eaLnBrk="1" latinLnBrk="0" hangingPunct="1"/>
            <a:r>
              <a:rPr kumimoji="0" lang="hr-HR" smtClean="0"/>
              <a:t>Peta razina</a:t>
            </a:r>
            <a:endParaRPr kumimoji="0" lang="en-US"/>
          </a:p>
        </p:txBody>
      </p:sp>
      <p:sp>
        <p:nvSpPr>
          <p:cNvPr id="14" name="Rezervirano mjesto datuma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D0DEE8E-A059-4230-BA8C-2A093AF6DB94}" type="datetimeFigureOut">
              <a:rPr lang="hr-HR" smtClean="0"/>
              <a:pPr/>
              <a:t>4.1.2016.</a:t>
            </a:fld>
            <a:endParaRPr lang="hr-HR"/>
          </a:p>
        </p:txBody>
      </p:sp>
      <p:sp>
        <p:nvSpPr>
          <p:cNvPr id="3" name="Rezervirano mjesto podnožja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hr-HR"/>
          </a:p>
        </p:txBody>
      </p:sp>
      <p:sp>
        <p:nvSpPr>
          <p:cNvPr id="23" name="Rezervirano mjesto broja slajda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C812978-D00D-483D-8FAF-12D21A7FF238}" type="slidenum">
              <a:rPr lang="hr-HR" smtClean="0"/>
              <a:pPr/>
              <a:t>‹#›</a:t>
            </a:fld>
            <a:endParaRPr lang="hr-HR"/>
          </a:p>
        </p:txBody>
      </p:sp>
      <p:sp>
        <p:nvSpPr>
          <p:cNvPr id="28" name="Ravni poveznik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avni poveznik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Jednakokračni trokut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www.savremenisport.com/Medicina-Doping-u-modernom-i-profesionalnom-sportu.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val-voda.si/dehidracija-sport.html" TargetMode="External"/><Relationship Id="rId2" Type="http://schemas.openxmlformats.org/officeDocument/2006/relationships/hyperlink" Target="https://www.fitness.com.hr/zdravlje/um-tijelo/Utjecaj-dehidracije-na-performanse.asp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sport-forma.com/index.php?option=com_content&amp;task=view&amp;id=161&amp;Itemid=283" TargetMode="External"/><Relationship Id="rId2" Type="http://schemas.openxmlformats.org/officeDocument/2006/relationships/hyperlink" Target="http://www.sportskitrening.hr/pretreniranost-da-li-ju-prepoznajemo/" TargetMode="External"/><Relationship Id="rId1" Type="http://schemas.openxmlformats.org/officeDocument/2006/relationships/slideLayout" Target="../slideLayouts/slideLayout2.xml"/><Relationship Id="rId4" Type="http://schemas.openxmlformats.org/officeDocument/2006/relationships/hyperlink" Target="http://www.stetoskop.info/Pretreniranost-kod-sportista-3063-s13-content.htm"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http://sportska-prehrana.com/" TargetMode="External"/><Relationship Id="rId2" Type="http://schemas.openxmlformats.org/officeDocument/2006/relationships/hyperlink" Target="http://www.sportskitrening.hr/wp-content/uploads/2010/12/Prehrana-sportasa-u-visinskim-uvjetima.pdf" TargetMode="External"/><Relationship Id="rId1" Type="http://schemas.openxmlformats.org/officeDocument/2006/relationships/slideLayout" Target="../slideLayouts/slideLayout2.xml"/><Relationship Id="rId4" Type="http://schemas.openxmlformats.org/officeDocument/2006/relationships/hyperlink" Target="http://www.submania.hr/index.php?option=com_content&amp;task=view&amp;id=14&amp;Itemid=76"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chart" Target="../charts/char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214414" y="4357694"/>
            <a:ext cx="6858000" cy="990600"/>
          </a:xfrm>
        </p:spPr>
        <p:txBody>
          <a:bodyPr/>
          <a:lstStyle/>
          <a:p>
            <a:r>
              <a:rPr lang="hr-HR" b="1" dirty="0" smtClean="0"/>
              <a:t>Prehrana sportaša</a:t>
            </a:r>
            <a:endParaRPr lang="hr-HR" b="1" dirty="0"/>
          </a:p>
        </p:txBody>
      </p:sp>
      <p:sp>
        <p:nvSpPr>
          <p:cNvPr id="3" name="Podnaslov 2"/>
          <p:cNvSpPr>
            <a:spLocks noGrp="1"/>
          </p:cNvSpPr>
          <p:nvPr>
            <p:ph type="subTitle" idx="1"/>
          </p:nvPr>
        </p:nvSpPr>
        <p:spPr>
          <a:xfrm>
            <a:off x="1285852" y="5429264"/>
            <a:ext cx="6858000" cy="533400"/>
          </a:xfrm>
        </p:spPr>
        <p:txBody>
          <a:bodyPr/>
          <a:lstStyle/>
          <a:p>
            <a:r>
              <a:rPr lang="hr-HR" b="1" dirty="0" smtClean="0"/>
              <a:t>Prim.doc.dr.sc. </a:t>
            </a:r>
            <a:r>
              <a:rPr lang="hr-HR" b="1" dirty="0" err="1" smtClean="0"/>
              <a:t>Amra</a:t>
            </a:r>
            <a:r>
              <a:rPr lang="hr-HR" b="1" dirty="0" smtClean="0"/>
              <a:t> </a:t>
            </a:r>
            <a:r>
              <a:rPr lang="hr-HR" b="1" dirty="0" err="1" smtClean="0"/>
              <a:t>Zalihić</a:t>
            </a:r>
            <a:endParaRPr lang="hr-HR" b="1" dirty="0"/>
          </a:p>
        </p:txBody>
      </p:sp>
      <p:pic>
        <p:nvPicPr>
          <p:cNvPr id="48130" name="Picture 2" descr="http://www.ezadar.hr/repository/image_raw/14194/large/"/>
          <p:cNvPicPr>
            <a:picLocks noChangeAspect="1" noChangeArrowheads="1"/>
          </p:cNvPicPr>
          <p:nvPr/>
        </p:nvPicPr>
        <p:blipFill>
          <a:blip r:embed="rId2" cstate="print"/>
          <a:srcRect/>
          <a:stretch>
            <a:fillRect/>
          </a:stretch>
        </p:blipFill>
        <p:spPr bwMode="auto">
          <a:xfrm>
            <a:off x="5357818" y="785794"/>
            <a:ext cx="3600450" cy="2514600"/>
          </a:xfrm>
          <a:prstGeom prst="rect">
            <a:avLst/>
          </a:prstGeom>
          <a:noFill/>
        </p:spPr>
      </p:pic>
      <p:pic>
        <p:nvPicPr>
          <p:cNvPr id="48132" name="Picture 4" descr="http://hercegovina.info/img/repository/2009/12/web_image/vlasic-i-kostelic-najbolji-sportasi-hrvatske.jpg"/>
          <p:cNvPicPr>
            <a:picLocks noChangeAspect="1" noChangeArrowheads="1"/>
          </p:cNvPicPr>
          <p:nvPr/>
        </p:nvPicPr>
        <p:blipFill>
          <a:blip r:embed="rId3" cstate="print"/>
          <a:srcRect/>
          <a:stretch>
            <a:fillRect/>
          </a:stretch>
        </p:blipFill>
        <p:spPr bwMode="auto">
          <a:xfrm>
            <a:off x="539552" y="404664"/>
            <a:ext cx="4583698" cy="328498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normAutofit/>
          </a:bodyPr>
          <a:lstStyle/>
          <a:p>
            <a:r>
              <a:rPr lang="hr-HR" sz="2800" dirty="0" smtClean="0"/>
              <a:t>Intenzivni </a:t>
            </a:r>
            <a:r>
              <a:rPr lang="hr-HR" sz="2800" dirty="0"/>
              <a:t>trening izaziva pojačanu metaboličku, fizičku i psihičku </a:t>
            </a:r>
            <a:r>
              <a:rPr lang="hr-HR" sz="2800" dirty="0" smtClean="0"/>
              <a:t>aktivnost -energetske </a:t>
            </a:r>
            <a:r>
              <a:rPr lang="hr-HR" sz="2800" dirty="0"/>
              <a:t>potrebe sportaša veće nego potrebe </a:t>
            </a:r>
            <a:r>
              <a:rPr lang="hr-HR" sz="2800" dirty="0" smtClean="0"/>
              <a:t>drugih ljudi</a:t>
            </a:r>
          </a:p>
          <a:p>
            <a:r>
              <a:rPr lang="hr-HR" sz="2800" dirty="0"/>
              <a:t>Jelovnici osmišljeni za sportaše moraju imati </a:t>
            </a:r>
            <a:r>
              <a:rPr lang="hr-HR" sz="2800" dirty="0" smtClean="0"/>
              <a:t>sljedeće značajke</a:t>
            </a:r>
            <a:r>
              <a:rPr lang="hr-HR" sz="2800" dirty="0"/>
              <a:t>:</a:t>
            </a:r>
            <a:br>
              <a:rPr lang="hr-HR" sz="2800" dirty="0"/>
            </a:br>
            <a:r>
              <a:rPr lang="hr-HR" sz="2800" dirty="0"/>
              <a:t>- zadovoljiti energetske potrebe sportaša,</a:t>
            </a:r>
            <a:br>
              <a:rPr lang="hr-HR" sz="2800" dirty="0"/>
            </a:br>
            <a:r>
              <a:rPr lang="hr-HR" sz="2800" dirty="0"/>
              <a:t>- imati uravnotežene udjele ugljikohidrata, </a:t>
            </a:r>
            <a:r>
              <a:rPr lang="hr-HR" sz="2800" dirty="0" smtClean="0"/>
              <a:t>bjelančevina </a:t>
            </a:r>
            <a:r>
              <a:rPr lang="hr-HR" sz="2800" dirty="0"/>
              <a:t>i masti,</a:t>
            </a:r>
            <a:br>
              <a:rPr lang="hr-HR" sz="2800" dirty="0"/>
            </a:br>
            <a:r>
              <a:rPr lang="hr-HR" sz="2800" dirty="0"/>
              <a:t>- zadovoljiti potrebe za </a:t>
            </a:r>
            <a:r>
              <a:rPr lang="hr-HR" sz="2800" dirty="0" err="1"/>
              <a:t>mikronutrijentima</a:t>
            </a:r>
            <a:r>
              <a:rPr lang="hr-HR" sz="2800" dirty="0"/>
              <a:t> </a:t>
            </a:r>
            <a:br>
              <a:rPr lang="hr-HR" sz="2800" dirty="0"/>
            </a:br>
            <a:r>
              <a:rPr lang="hr-HR" sz="2800" dirty="0"/>
              <a:t>- zadovoljiti potrebu za vodom.</a:t>
            </a:r>
            <a:r>
              <a:rPr lang="hr-HR" sz="2800" baseline="30000" dirty="0"/>
              <a:t/>
            </a:r>
            <a:br>
              <a:rPr lang="hr-HR" sz="2800" baseline="30000" dirty="0"/>
            </a:br>
            <a:endParaRPr lang="hr-HR" sz="2800" dirty="0" smtClean="0"/>
          </a:p>
          <a:p>
            <a:pPr>
              <a:buNone/>
            </a:pPr>
            <a:endParaRPr lang="hr-HR" dirty="0"/>
          </a:p>
          <a:p>
            <a:endParaRPr lang="hr-HR" dirty="0"/>
          </a:p>
          <a:p>
            <a:pPr>
              <a:buNone/>
            </a:pPr>
            <a:endParaRPr lang="hr-H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sz="quarter" idx="1"/>
          </p:nvPr>
        </p:nvSpPr>
        <p:spPr>
          <a:xfrm>
            <a:off x="500034" y="1214422"/>
            <a:ext cx="8229600" cy="5340369"/>
          </a:xfrm>
        </p:spPr>
        <p:txBody>
          <a:bodyPr>
            <a:normAutofit fontScale="92500" lnSpcReduction="20000"/>
          </a:bodyPr>
          <a:lstStyle/>
          <a:p>
            <a:r>
              <a:rPr lang="vi-VN" dirty="0" smtClean="0"/>
              <a:t>Tri osnovna procesa kojima hrana prolazi </a:t>
            </a:r>
            <a:r>
              <a:rPr lang="hr-HR" dirty="0" smtClean="0"/>
              <a:t>d</a:t>
            </a:r>
            <a:r>
              <a:rPr lang="vi-VN" dirty="0" smtClean="0"/>
              <a:t>a bi bila iskorištena kao energija ili kao građevni materijal za obnovu organizma. </a:t>
            </a:r>
          </a:p>
          <a:p>
            <a:r>
              <a:rPr lang="hr-HR" b="1" dirty="0" smtClean="0"/>
              <a:t>PROBAVA </a:t>
            </a:r>
          </a:p>
          <a:p>
            <a:pPr lvl="1"/>
            <a:r>
              <a:rPr lang="hr-HR" dirty="0" smtClean="0"/>
              <a:t>niz fizičkih i kemijskih reakcija kojima se hrana pretvara u jednostavnije kemijske spojeva uporabljive za organizam. Odvija se u probavnom traktu (od usta do debelog crijeva). </a:t>
            </a:r>
          </a:p>
          <a:p>
            <a:r>
              <a:rPr lang="hr-HR" b="1" dirty="0" smtClean="0"/>
              <a:t>APSORPCIJA </a:t>
            </a:r>
          </a:p>
          <a:p>
            <a:pPr lvl="1"/>
            <a:r>
              <a:rPr lang="vi-VN" dirty="0" smtClean="0"/>
              <a:t>proces u kojem se sastojci dobiveni razgradnjom masti, ugljikohidrata i proteina pomoću crijevnih resica odvode u krvotok koji ih prenosi po cijelom organizmu radi pribavljanja energije stanicama i iskorištavanja kao građevnog materijala</a:t>
            </a:r>
            <a:endParaRPr lang="hr-HR" dirty="0" smtClean="0"/>
          </a:p>
          <a:p>
            <a:r>
              <a:rPr lang="hr-HR" b="1" dirty="0" smtClean="0"/>
              <a:t>METABOLIZAM </a:t>
            </a:r>
          </a:p>
          <a:p>
            <a:pPr lvl="1"/>
            <a:r>
              <a:rPr lang="vi-VN" dirty="0" smtClean="0"/>
              <a:t>završna faza obrade hrane u organizmu </a:t>
            </a:r>
            <a:r>
              <a:rPr lang="hr-HR" dirty="0" smtClean="0"/>
              <a:t>- </a:t>
            </a:r>
            <a:r>
              <a:rPr lang="vi-VN" dirty="0" smtClean="0"/>
              <a:t>sve kemijsk</a:t>
            </a:r>
            <a:r>
              <a:rPr lang="hr-HR" dirty="0" smtClean="0"/>
              <a:t>e</a:t>
            </a:r>
            <a:r>
              <a:rPr lang="vi-VN" dirty="0" smtClean="0"/>
              <a:t> promjene na prehrambenom sastojku, od momenta kada je apsorbiran pa sve do njegove uporabe kao građevnog materijala ili u cilju dobivanja energije. </a:t>
            </a:r>
            <a:endParaRPr lang="hr-HR" dirty="0" smtClean="0"/>
          </a:p>
          <a:p>
            <a:pPr lvl="2"/>
            <a:endParaRPr lang="vi-VN" dirty="0" smtClean="0"/>
          </a:p>
          <a:p>
            <a:pPr lvl="1"/>
            <a:endParaRPr lang="vi-VN" dirty="0" smtClean="0"/>
          </a:p>
          <a:p>
            <a:pPr lvl="1"/>
            <a:endParaRPr lang="hr-HR" dirty="0" smtClean="0"/>
          </a:p>
          <a:p>
            <a:endParaRPr lang="hr-HR" dirty="0" smtClean="0"/>
          </a:p>
        </p:txBody>
      </p:sp>
      <p:pic>
        <p:nvPicPr>
          <p:cNvPr id="92162" name="Picture 2" descr="http://www.zdravlje.eu/wp-content/uploads/2011/07/Apsorpcija-hranjivih-materija.jpg"/>
          <p:cNvPicPr>
            <a:picLocks noChangeAspect="1" noChangeArrowheads="1"/>
          </p:cNvPicPr>
          <p:nvPr/>
        </p:nvPicPr>
        <p:blipFill>
          <a:blip r:embed="rId3" cstate="print"/>
          <a:srcRect/>
          <a:stretch>
            <a:fillRect/>
          </a:stretch>
        </p:blipFill>
        <p:spPr bwMode="auto">
          <a:xfrm>
            <a:off x="3347864" y="260649"/>
            <a:ext cx="5796136" cy="2944070"/>
          </a:xfrm>
          <a:prstGeom prst="rect">
            <a:avLst/>
          </a:prstGeom>
          <a:noFill/>
        </p:spPr>
      </p:pic>
      <p:pic>
        <p:nvPicPr>
          <p:cNvPr id="92164" name="Picture 4" descr="https://chantaltesch.wikispaces.com/file/view/CellMetabolismArt.jpg/226409966/CellMetabolismArt.jpg"/>
          <p:cNvPicPr>
            <a:picLocks noChangeAspect="1" noChangeArrowheads="1"/>
          </p:cNvPicPr>
          <p:nvPr/>
        </p:nvPicPr>
        <p:blipFill>
          <a:blip r:embed="rId4" cstate="print"/>
          <a:srcRect/>
          <a:stretch>
            <a:fillRect/>
          </a:stretch>
        </p:blipFill>
        <p:spPr bwMode="auto">
          <a:xfrm>
            <a:off x="5076056" y="-747464"/>
            <a:ext cx="3771409" cy="48489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iterate type="lt">
                                    <p:tmPct val="0"/>
                                  </p:iterate>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iterate type="lt">
                                    <p:tmPct val="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iterate type="lt">
                                    <p:tmAbs val="0"/>
                                  </p:iterate>
                                  <p:childTnLst>
                                    <p:set>
                                      <p:cBhvr>
                                        <p:cTn id="22" dur="1" fill="hold">
                                          <p:stCondLst>
                                            <p:cond delay="0"/>
                                          </p:stCondLst>
                                        </p:cTn>
                                        <p:tgtEl>
                                          <p:spTgt spid="3">
                                            <p:txEl>
                                              <p:pRg st="1" end="1"/>
                                            </p:txEl>
                                          </p:spTgt>
                                        </p:tgtEl>
                                        <p:attrNameLst>
                                          <p:attrName>style.visibility</p:attrName>
                                        </p:attrNameLst>
                                      </p:cBhvr>
                                      <p:to>
                                        <p:strVal val="hidden"/>
                                      </p:to>
                                    </p:set>
                                  </p:childTnLst>
                                </p:cTn>
                              </p:par>
                              <p:par>
                                <p:cTn id="23" presetID="1" presetClass="exit" presetSubtype="0" fill="hold" nodeType="withEffect">
                                  <p:stCondLst>
                                    <p:cond delay="0"/>
                                  </p:stCondLst>
                                  <p:iterate type="lt">
                                    <p:tmAbs val="0"/>
                                  </p:iterate>
                                  <p:childTnLst>
                                    <p:set>
                                      <p:cBhvr>
                                        <p:cTn id="24" dur="1" fill="hold">
                                          <p:stCondLst>
                                            <p:cond delay="0"/>
                                          </p:stCondLst>
                                        </p:cTn>
                                        <p:tgtEl>
                                          <p:spTgt spid="3">
                                            <p:txEl>
                                              <p:pRg st="2" end="2"/>
                                            </p:txEl>
                                          </p:spTgt>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4" presetClass="entr" presetSubtype="16" fill="hold" nodeType="withEffect">
                                  <p:stCondLst>
                                    <p:cond delay="0"/>
                                  </p:stCondLst>
                                  <p:childTnLst>
                                    <p:set>
                                      <p:cBhvr>
                                        <p:cTn id="34" dur="1" fill="hold">
                                          <p:stCondLst>
                                            <p:cond delay="0"/>
                                          </p:stCondLst>
                                        </p:cTn>
                                        <p:tgtEl>
                                          <p:spTgt spid="92162"/>
                                        </p:tgtEl>
                                        <p:attrNameLst>
                                          <p:attrName>style.visibility</p:attrName>
                                        </p:attrNameLst>
                                      </p:cBhvr>
                                      <p:to>
                                        <p:strVal val="visible"/>
                                      </p:to>
                                    </p:set>
                                    <p:animEffect transition="in" filter="box(in)">
                                      <p:cBhvr>
                                        <p:cTn id="35" dur="500"/>
                                        <p:tgtEl>
                                          <p:spTgt spid="92162"/>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3">
                                            <p:txEl>
                                              <p:pRg st="4" end="4"/>
                                            </p:txEl>
                                          </p:spTgt>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92162"/>
                                        </p:tgtEl>
                                        <p:attrNameLst>
                                          <p:attrName>style.visibility</p:attrName>
                                        </p:attrNameLst>
                                      </p:cBhvr>
                                      <p:to>
                                        <p:strVal val="hidden"/>
                                      </p:to>
                                    </p:set>
                                  </p:childTnLst>
                                </p:cTn>
                              </p:par>
                              <p:par>
                                <p:cTn id="44" presetID="30" presetClass="entr" presetSubtype="0" fill="hold" nodeType="with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800" decel="100000"/>
                                        <p:tgtEl>
                                          <p:spTgt spid="3">
                                            <p:txEl>
                                              <p:pRg st="5" end="5"/>
                                            </p:txEl>
                                          </p:spTgt>
                                        </p:tgtEl>
                                      </p:cBhvr>
                                    </p:animEffect>
                                    <p:anim calcmode="lin" valueType="num">
                                      <p:cBhvr>
                                        <p:cTn id="47"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48"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49"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par>
                                <p:cTn id="52" presetID="30" presetClass="entr" presetSubtype="0" fill="hold" nodeType="with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800" decel="100000"/>
                                        <p:tgtEl>
                                          <p:spTgt spid="3">
                                            <p:txEl>
                                              <p:pRg st="6" end="6"/>
                                            </p:txEl>
                                          </p:spTgt>
                                        </p:tgtEl>
                                      </p:cBhvr>
                                    </p:animEffect>
                                    <p:anim calcmode="lin" valueType="num">
                                      <p:cBhvr>
                                        <p:cTn id="55"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56"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57"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58"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59"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par>
                                <p:cTn id="60" presetID="30" presetClass="entr" presetSubtype="0" fill="hold" nodeType="withEffect">
                                  <p:stCondLst>
                                    <p:cond delay="0"/>
                                  </p:stCondLst>
                                  <p:childTnLst>
                                    <p:set>
                                      <p:cBhvr>
                                        <p:cTn id="61" dur="1" fill="hold">
                                          <p:stCondLst>
                                            <p:cond delay="0"/>
                                          </p:stCondLst>
                                        </p:cTn>
                                        <p:tgtEl>
                                          <p:spTgt spid="92164"/>
                                        </p:tgtEl>
                                        <p:attrNameLst>
                                          <p:attrName>style.visibility</p:attrName>
                                        </p:attrNameLst>
                                      </p:cBhvr>
                                      <p:to>
                                        <p:strVal val="visible"/>
                                      </p:to>
                                    </p:set>
                                    <p:animEffect transition="in" filter="fade">
                                      <p:cBhvr>
                                        <p:cTn id="62" dur="800" decel="100000"/>
                                        <p:tgtEl>
                                          <p:spTgt spid="92164"/>
                                        </p:tgtEl>
                                      </p:cBhvr>
                                    </p:animEffect>
                                    <p:anim calcmode="lin" valueType="num">
                                      <p:cBhvr>
                                        <p:cTn id="63" dur="800" decel="100000" fill="hold"/>
                                        <p:tgtEl>
                                          <p:spTgt spid="92164"/>
                                        </p:tgtEl>
                                        <p:attrNameLst>
                                          <p:attrName>style.rotation</p:attrName>
                                        </p:attrNameLst>
                                      </p:cBhvr>
                                      <p:tavLst>
                                        <p:tav tm="0">
                                          <p:val>
                                            <p:fltVal val="-90"/>
                                          </p:val>
                                        </p:tav>
                                        <p:tav tm="100000">
                                          <p:val>
                                            <p:fltVal val="0"/>
                                          </p:val>
                                        </p:tav>
                                      </p:tavLst>
                                    </p:anim>
                                    <p:anim calcmode="lin" valueType="num">
                                      <p:cBhvr>
                                        <p:cTn id="64" dur="800" decel="100000" fill="hold"/>
                                        <p:tgtEl>
                                          <p:spTgt spid="92164"/>
                                        </p:tgtEl>
                                        <p:attrNameLst>
                                          <p:attrName>ppt_x</p:attrName>
                                        </p:attrNameLst>
                                      </p:cBhvr>
                                      <p:tavLst>
                                        <p:tav tm="0">
                                          <p:val>
                                            <p:strVal val="#ppt_x+0.4"/>
                                          </p:val>
                                        </p:tav>
                                        <p:tav tm="100000">
                                          <p:val>
                                            <p:strVal val="#ppt_x-0.05"/>
                                          </p:val>
                                        </p:tav>
                                      </p:tavLst>
                                    </p:anim>
                                    <p:anim calcmode="lin" valueType="num">
                                      <p:cBhvr>
                                        <p:cTn id="65" dur="800" decel="100000" fill="hold"/>
                                        <p:tgtEl>
                                          <p:spTgt spid="9216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9216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9216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Potreba za energijom</a:t>
            </a:r>
            <a:endParaRPr lang="hr-HR" dirty="0"/>
          </a:p>
        </p:txBody>
      </p:sp>
      <p:sp>
        <p:nvSpPr>
          <p:cNvPr id="3" name="Rezervirano mjesto sadržaja 2"/>
          <p:cNvSpPr>
            <a:spLocks noGrp="1"/>
          </p:cNvSpPr>
          <p:nvPr>
            <p:ph sz="quarter" idx="1"/>
          </p:nvPr>
        </p:nvSpPr>
        <p:spPr/>
        <p:txBody>
          <a:bodyPr/>
          <a:lstStyle/>
          <a:p>
            <a:r>
              <a:rPr lang="hr-HR" sz="2800" dirty="0" smtClean="0"/>
              <a:t>mišićima za rad </a:t>
            </a:r>
          </a:p>
          <a:p>
            <a:r>
              <a:rPr lang="hr-HR" sz="2800" dirty="0" smtClean="0"/>
              <a:t>žlijezdama za lučenje </a:t>
            </a:r>
          </a:p>
          <a:p>
            <a:r>
              <a:rPr lang="hr-HR" sz="2800" dirty="0" smtClean="0"/>
              <a:t>živčanim i mišićnim vlaknima za održavanje membranskog potencijala </a:t>
            </a:r>
          </a:p>
          <a:p>
            <a:r>
              <a:rPr lang="hr-HR" sz="2800" dirty="0" smtClean="0"/>
              <a:t>stanicama za izgradnju tvari </a:t>
            </a:r>
          </a:p>
          <a:p>
            <a:r>
              <a:rPr lang="pl-PL" sz="2800" dirty="0" smtClean="0"/>
              <a:t>probavnom traktu za apsorpciju hrane </a:t>
            </a:r>
          </a:p>
          <a:p>
            <a:endParaRPr lang="hr-H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t>Hranjive tvari </a:t>
            </a:r>
          </a:p>
        </p:txBody>
      </p:sp>
      <p:sp>
        <p:nvSpPr>
          <p:cNvPr id="3" name="Rezervirano mjesto sadržaja 2"/>
          <p:cNvSpPr>
            <a:spLocks noGrp="1"/>
          </p:cNvSpPr>
          <p:nvPr>
            <p:ph sz="quarter" idx="1"/>
          </p:nvPr>
        </p:nvSpPr>
        <p:spPr/>
        <p:txBody>
          <a:bodyPr>
            <a:normAutofit lnSpcReduction="10000"/>
          </a:bodyPr>
          <a:lstStyle/>
          <a:p>
            <a:r>
              <a:rPr lang="hr-HR" sz="2800" dirty="0" smtClean="0"/>
              <a:t>Voda  </a:t>
            </a:r>
            <a:br>
              <a:rPr lang="hr-HR" sz="2800" dirty="0" smtClean="0"/>
            </a:br>
            <a:endParaRPr lang="hr-HR" sz="2800" dirty="0" smtClean="0"/>
          </a:p>
          <a:p>
            <a:r>
              <a:rPr lang="hr-HR" sz="2800" dirty="0" smtClean="0"/>
              <a:t>Proteini</a:t>
            </a:r>
            <a:br>
              <a:rPr lang="hr-HR" sz="2800" dirty="0" smtClean="0"/>
            </a:br>
            <a:r>
              <a:rPr lang="hr-HR" sz="2800" dirty="0" smtClean="0"/>
              <a:t> </a:t>
            </a:r>
          </a:p>
          <a:p>
            <a:r>
              <a:rPr lang="hr-HR" sz="2800" dirty="0" smtClean="0"/>
              <a:t>Ugljikohidrati  </a:t>
            </a:r>
            <a:br>
              <a:rPr lang="hr-HR" sz="2800" dirty="0" smtClean="0"/>
            </a:br>
            <a:endParaRPr lang="hr-HR" sz="2800" dirty="0" smtClean="0"/>
          </a:p>
          <a:p>
            <a:r>
              <a:rPr lang="hr-HR" sz="2800" dirty="0" smtClean="0"/>
              <a:t>Masti</a:t>
            </a:r>
            <a:br>
              <a:rPr lang="hr-HR" sz="2800" dirty="0" smtClean="0"/>
            </a:br>
            <a:r>
              <a:rPr lang="hr-HR" sz="2800" dirty="0" smtClean="0"/>
              <a:t> </a:t>
            </a:r>
          </a:p>
          <a:p>
            <a:r>
              <a:rPr lang="hr-HR" sz="2800" dirty="0" smtClean="0"/>
              <a:t>Vitamini</a:t>
            </a:r>
            <a:br>
              <a:rPr lang="hr-HR" sz="2800" dirty="0" smtClean="0"/>
            </a:br>
            <a:r>
              <a:rPr lang="hr-HR" sz="2800" dirty="0" smtClean="0"/>
              <a:t> </a:t>
            </a:r>
          </a:p>
          <a:p>
            <a:r>
              <a:rPr lang="it-IT" sz="2800" dirty="0" smtClean="0"/>
              <a:t>Minerali</a:t>
            </a:r>
            <a:r>
              <a:rPr lang="hr-HR" sz="2800" dirty="0" smtClean="0"/>
              <a:t> </a:t>
            </a:r>
            <a:r>
              <a:rPr lang="it-IT" sz="2800" dirty="0" smtClean="0"/>
              <a:t>i elementi u </a:t>
            </a:r>
            <a:r>
              <a:rPr lang="it-IT" sz="2800" dirty="0" err="1" smtClean="0"/>
              <a:t>tragovi</a:t>
            </a:r>
            <a:r>
              <a:rPr lang="hr-HR" sz="2800" dirty="0" smtClean="0"/>
              <a:t>ma</a:t>
            </a:r>
            <a:endParaRPr lang="hr-H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t>Ugljikohidrati				1gr=4kcal</a:t>
            </a:r>
            <a:endParaRPr lang="hr-HR" dirty="0"/>
          </a:p>
        </p:txBody>
      </p:sp>
      <p:sp>
        <p:nvSpPr>
          <p:cNvPr id="3" name="Rezervirano mjesto sadržaja 2"/>
          <p:cNvSpPr>
            <a:spLocks noGrp="1"/>
          </p:cNvSpPr>
          <p:nvPr>
            <p:ph sz="quarter" idx="1"/>
          </p:nvPr>
        </p:nvSpPr>
        <p:spPr/>
        <p:txBody>
          <a:bodyPr>
            <a:normAutofit lnSpcReduction="10000"/>
          </a:bodyPr>
          <a:lstStyle/>
          <a:p>
            <a:r>
              <a:rPr lang="hr-HR" dirty="0" smtClean="0"/>
              <a:t>Izvor energije</a:t>
            </a:r>
          </a:p>
          <a:p>
            <a:r>
              <a:rPr lang="hr-HR" dirty="0" smtClean="0"/>
              <a:t>Najznačajnije </a:t>
            </a:r>
            <a:r>
              <a:rPr lang="hr-HR" dirty="0"/>
              <a:t>mjesto </a:t>
            </a:r>
            <a:endParaRPr lang="hr-HR" dirty="0" smtClean="0"/>
          </a:p>
          <a:p>
            <a:r>
              <a:rPr lang="hr-HR" dirty="0" smtClean="0"/>
              <a:t>Treba </a:t>
            </a:r>
            <a:r>
              <a:rPr lang="hr-HR" dirty="0"/>
              <a:t>ih konzumirati u pet dnevnih </a:t>
            </a:r>
            <a:r>
              <a:rPr lang="hr-HR" dirty="0" smtClean="0"/>
              <a:t>obroka</a:t>
            </a:r>
          </a:p>
          <a:p>
            <a:r>
              <a:rPr lang="hr-HR" sz="2800" i="1" dirty="0" smtClean="0"/>
              <a:t>Jednostavni UH (glukoza, fruktoza, </a:t>
            </a:r>
            <a:r>
              <a:rPr lang="hr-HR" sz="2800" i="1" dirty="0" err="1" smtClean="0"/>
              <a:t>galaktoza</a:t>
            </a:r>
            <a:r>
              <a:rPr lang="hr-HR" sz="2800" i="1" dirty="0" smtClean="0"/>
              <a:t>)</a:t>
            </a:r>
          </a:p>
          <a:p>
            <a:pPr lvl="1"/>
            <a:r>
              <a:rPr lang="hr-HR" i="1" dirty="0" smtClean="0"/>
              <a:t>Brže lučenje inzulina</a:t>
            </a:r>
          </a:p>
          <a:p>
            <a:r>
              <a:rPr lang="hr-HR" i="1" dirty="0" smtClean="0"/>
              <a:t>Složeni UH </a:t>
            </a:r>
          </a:p>
          <a:p>
            <a:pPr lvl="1"/>
            <a:r>
              <a:rPr lang="hr-HR" i="1" dirty="0" smtClean="0"/>
              <a:t>Fruktoza ima odlike složenog </a:t>
            </a:r>
            <a:r>
              <a:rPr lang="hr-HR" i="1" dirty="0" smtClean="0"/>
              <a:t>UH</a:t>
            </a:r>
            <a:br>
              <a:rPr lang="hr-HR" i="1" dirty="0" smtClean="0"/>
            </a:br>
            <a:endParaRPr lang="hr-HR" dirty="0" smtClean="0"/>
          </a:p>
          <a:p>
            <a:r>
              <a:rPr lang="hr-HR" sz="2400" i="1" dirty="0" smtClean="0"/>
              <a:t>Energetske potrebe: </a:t>
            </a:r>
            <a:r>
              <a:rPr lang="hr-HR" sz="2400" i="1" dirty="0" smtClean="0"/>
              <a:t> 6g </a:t>
            </a:r>
            <a:r>
              <a:rPr lang="hr-HR" sz="2400" i="1" dirty="0" smtClean="0"/>
              <a:t>ugljikohidrata po 1 kg </a:t>
            </a:r>
            <a:r>
              <a:rPr lang="hr-HR" sz="2400" i="1" dirty="0" smtClean="0"/>
              <a:t>TT</a:t>
            </a:r>
            <a:br>
              <a:rPr lang="hr-HR" sz="2400" i="1" dirty="0" smtClean="0"/>
            </a:br>
            <a:endParaRPr lang="hr-HR" sz="2400" i="1" dirty="0" smtClean="0"/>
          </a:p>
          <a:p>
            <a:r>
              <a:rPr lang="hr-HR" sz="2400" i="1" dirty="0" smtClean="0"/>
              <a:t>60-70% kalorijskog udjela ukupnog dnevnog </a:t>
            </a:r>
            <a:r>
              <a:rPr lang="hr-HR" sz="2400" i="1" dirty="0" smtClean="0"/>
              <a:t>unosa</a:t>
            </a:r>
            <a:r>
              <a:rPr lang="hr-HR" dirty="0"/>
              <a:t/>
            </a:r>
            <a:br>
              <a:rPr lang="hr-HR" dirty="0"/>
            </a:br>
            <a:endParaRPr lang="hr-H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descr="http://www.program-prehrane.com/prehrana_sportasa_files/zitarice.jpg"/>
          <p:cNvPicPr/>
          <p:nvPr/>
        </p:nvPicPr>
        <p:blipFill>
          <a:blip r:embed="rId3" cstate="print"/>
          <a:srcRect/>
          <a:stretch>
            <a:fillRect/>
          </a:stretch>
        </p:blipFill>
        <p:spPr bwMode="auto">
          <a:xfrm>
            <a:off x="6804248" y="-1107504"/>
            <a:ext cx="2339752" cy="2808312"/>
          </a:xfrm>
          <a:prstGeom prst="rect">
            <a:avLst/>
          </a:prstGeom>
          <a:noFill/>
          <a:ln w="9525">
            <a:noFill/>
            <a:miter lim="800000"/>
            <a:headEnd/>
            <a:tailEnd/>
          </a:ln>
        </p:spPr>
      </p:pic>
      <p:sp>
        <p:nvSpPr>
          <p:cNvPr id="2" name="Naslov 1"/>
          <p:cNvSpPr>
            <a:spLocks noGrp="1"/>
          </p:cNvSpPr>
          <p:nvPr>
            <p:ph type="title"/>
          </p:nvPr>
        </p:nvSpPr>
        <p:spPr>
          <a:xfrm>
            <a:off x="500034" y="214290"/>
            <a:ext cx="8229600" cy="990600"/>
          </a:xfrm>
        </p:spPr>
        <p:txBody>
          <a:bodyPr/>
          <a:lstStyle/>
          <a:p>
            <a:r>
              <a:rPr lang="hr-HR" dirty="0" smtClean="0"/>
              <a:t>Ugljikohidrati </a:t>
            </a:r>
            <a:endParaRPr lang="hr-HR" dirty="0"/>
          </a:p>
        </p:txBody>
      </p:sp>
      <p:sp>
        <p:nvSpPr>
          <p:cNvPr id="3" name="Rezervirano mjesto sadržaja 2"/>
          <p:cNvSpPr>
            <a:spLocks noGrp="1"/>
          </p:cNvSpPr>
          <p:nvPr>
            <p:ph sz="quarter" idx="1"/>
          </p:nvPr>
        </p:nvSpPr>
        <p:spPr>
          <a:xfrm>
            <a:off x="457200" y="1628800"/>
            <a:ext cx="8219256" cy="4528160"/>
          </a:xfrm>
        </p:spPr>
        <p:txBody>
          <a:bodyPr>
            <a:normAutofit fontScale="92500" lnSpcReduction="10000"/>
          </a:bodyPr>
          <a:lstStyle/>
          <a:p>
            <a:r>
              <a:rPr lang="vi-VN" sz="2800" dirty="0" smtClean="0"/>
              <a:t>Probavom i apsorpcijom svi ugljikohidrati </a:t>
            </a:r>
            <a:r>
              <a:rPr lang="hr-HR" sz="2800" dirty="0" smtClean="0"/>
              <a:t>se </a:t>
            </a:r>
            <a:r>
              <a:rPr lang="vi-VN" sz="2800" dirty="0" smtClean="0"/>
              <a:t>razgrade do </a:t>
            </a:r>
            <a:r>
              <a:rPr lang="vi-VN" sz="2800" b="1" dirty="0" smtClean="0"/>
              <a:t>glukoze</a:t>
            </a:r>
            <a:r>
              <a:rPr lang="vi-VN" sz="2800" dirty="0" smtClean="0"/>
              <a:t> </a:t>
            </a:r>
            <a:r>
              <a:rPr lang="hr-HR" sz="2800" dirty="0" smtClean="0"/>
              <a:t>(</a:t>
            </a:r>
            <a:r>
              <a:rPr lang="vi-VN" sz="2800" dirty="0" smtClean="0"/>
              <a:t>jedini oblik </a:t>
            </a:r>
            <a:r>
              <a:rPr lang="hr-HR" sz="2800" dirty="0" smtClean="0"/>
              <a:t>UH </a:t>
            </a:r>
            <a:r>
              <a:rPr lang="vi-VN" sz="2800" dirty="0" smtClean="0"/>
              <a:t>koji može ući u stanicu</a:t>
            </a:r>
            <a:r>
              <a:rPr lang="hr-HR" sz="2800" dirty="0" smtClean="0"/>
              <a:t>)</a:t>
            </a:r>
            <a:r>
              <a:rPr lang="vi-VN" sz="2800" dirty="0" smtClean="0"/>
              <a:t> </a:t>
            </a:r>
            <a:endParaRPr lang="hr-HR" sz="2800" dirty="0" smtClean="0"/>
          </a:p>
          <a:p>
            <a:pPr lvl="1"/>
            <a:r>
              <a:rPr lang="vi-VN" sz="2500" b="1" dirty="0" smtClean="0"/>
              <a:t>ne može proći kroz staničnu membranu bez posebnog nosača kojeg aktivira inzulin. </a:t>
            </a:r>
            <a:endParaRPr lang="hr-HR" sz="2500" b="1" dirty="0" smtClean="0"/>
          </a:p>
          <a:p>
            <a:r>
              <a:rPr lang="hr-HR" sz="2800" dirty="0" smtClean="0"/>
              <a:t>Posebno  </a:t>
            </a:r>
            <a:r>
              <a:rPr lang="hr-HR" sz="2800" dirty="0" smtClean="0"/>
              <a:t>važna uloga : </a:t>
            </a:r>
          </a:p>
          <a:p>
            <a:r>
              <a:rPr lang="hr-HR" sz="2800" dirty="0" smtClean="0"/>
              <a:t>a) glukoza je energetski oblik koji se prvi </a:t>
            </a:r>
            <a:br>
              <a:rPr lang="hr-HR" sz="2800" dirty="0" smtClean="0"/>
            </a:br>
            <a:r>
              <a:rPr lang="hr-HR" sz="2800" dirty="0" smtClean="0"/>
              <a:t>počinje iskorištavati </a:t>
            </a:r>
          </a:p>
          <a:p>
            <a:r>
              <a:rPr lang="hr-HR" sz="2800" dirty="0" smtClean="0"/>
              <a:t>b) jedino se iz glukoze može dobiti energija anaerobnim procesom (bez kisika) </a:t>
            </a:r>
          </a:p>
          <a:p>
            <a:r>
              <a:rPr lang="hr-HR" sz="2800" dirty="0" smtClean="0"/>
              <a:t>c) mozak može koristiti samo glukozu kao izvor energije</a:t>
            </a:r>
          </a:p>
          <a:p>
            <a:r>
              <a:rPr lang="vi-VN" sz="2800" dirty="0" smtClean="0"/>
              <a:t>Glikogen </a:t>
            </a:r>
            <a:r>
              <a:rPr lang="hr-HR" sz="2800" dirty="0" smtClean="0"/>
              <a:t>- </a:t>
            </a:r>
            <a:r>
              <a:rPr lang="vi-VN" sz="2800" dirty="0" smtClean="0"/>
              <a:t>glukoz</a:t>
            </a:r>
            <a:r>
              <a:rPr lang="hr-HR" sz="2800" dirty="0" smtClean="0">
                <a:latin typeface="Arial" pitchFamily="34" charset="0"/>
                <a:cs typeface="Arial" pitchFamily="34" charset="0"/>
              </a:rPr>
              <a:t>u</a:t>
            </a:r>
            <a:r>
              <a:rPr lang="vi-VN" sz="2800" dirty="0" smtClean="0"/>
              <a:t> u dehidratiziranom obliku </a:t>
            </a:r>
            <a:endParaRPr lang="hr-HR" sz="2800" b="1" dirty="0" smtClean="0"/>
          </a:p>
          <a:p>
            <a:endParaRPr lang="hr-H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Ugljikohidrati</a:t>
            </a:r>
            <a:endParaRPr lang="hr-HR" dirty="0"/>
          </a:p>
        </p:txBody>
      </p:sp>
      <p:sp>
        <p:nvSpPr>
          <p:cNvPr id="3" name="Rezervirano mjesto sadržaja 2"/>
          <p:cNvSpPr>
            <a:spLocks noGrp="1"/>
          </p:cNvSpPr>
          <p:nvPr>
            <p:ph sz="quarter" idx="1"/>
          </p:nvPr>
        </p:nvSpPr>
        <p:spPr/>
        <p:txBody>
          <a:bodyPr>
            <a:normAutofit/>
          </a:bodyPr>
          <a:lstStyle/>
          <a:p>
            <a:r>
              <a:rPr lang="hr-HR" sz="2800" dirty="0" smtClean="0"/>
              <a:t>Kapaciteti za skladištenje ugljikohidrata u obliku glikogena u </a:t>
            </a:r>
            <a:r>
              <a:rPr lang="hr-HR" sz="2800" dirty="0" err="1" smtClean="0"/>
              <a:t>jetri</a:t>
            </a:r>
            <a:r>
              <a:rPr lang="hr-HR" sz="2800" dirty="0" smtClean="0"/>
              <a:t> i mišićima ograničeni </a:t>
            </a:r>
          </a:p>
          <a:p>
            <a:r>
              <a:rPr lang="hr-HR" sz="2800" dirty="0" smtClean="0"/>
              <a:t>Količina unesenih ugljikohidrata mora odgovarati intenzitetu treninga ili natjecanja </a:t>
            </a:r>
          </a:p>
          <a:p>
            <a:r>
              <a:rPr lang="hr-HR" sz="2800" dirty="0" smtClean="0"/>
              <a:t>Nedovoljna količina skladištenih ugljikohidrata u obliku glikogena rezultira, u prvom redu:</a:t>
            </a:r>
            <a:br>
              <a:rPr lang="hr-HR" sz="2800" dirty="0" smtClean="0"/>
            </a:br>
            <a:r>
              <a:rPr lang="hr-HR" sz="2800" dirty="0" smtClean="0"/>
              <a:t>- umorom,</a:t>
            </a:r>
            <a:br>
              <a:rPr lang="hr-HR" sz="2800" dirty="0" smtClean="0"/>
            </a:br>
            <a:r>
              <a:rPr lang="hr-HR" sz="2800" dirty="0" smtClean="0"/>
              <a:t>- slabijim učinkom na treningu ili natjecanju i</a:t>
            </a:r>
            <a:br>
              <a:rPr lang="hr-HR" sz="2800" dirty="0" smtClean="0"/>
            </a:br>
            <a:r>
              <a:rPr lang="hr-HR" sz="2800" dirty="0" smtClean="0"/>
              <a:t>- oslabljenim imunitetom. </a:t>
            </a:r>
            <a:endParaRPr lang="hr-HR" sz="28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descr="http://www.program-prehrane.com/prehrana_sportasa_files/riba.jpg"/>
          <p:cNvPicPr/>
          <p:nvPr/>
        </p:nvPicPr>
        <p:blipFill>
          <a:blip r:embed="rId3" cstate="print"/>
          <a:srcRect/>
          <a:stretch>
            <a:fillRect/>
          </a:stretch>
        </p:blipFill>
        <p:spPr bwMode="auto">
          <a:xfrm>
            <a:off x="7019925" y="-500090"/>
            <a:ext cx="2124075" cy="2962275"/>
          </a:xfrm>
          <a:prstGeom prst="rect">
            <a:avLst/>
          </a:prstGeom>
          <a:noFill/>
          <a:ln w="9525">
            <a:noFill/>
            <a:miter lim="800000"/>
            <a:headEnd/>
            <a:tailEnd/>
          </a:ln>
        </p:spPr>
      </p:pic>
      <p:sp>
        <p:nvSpPr>
          <p:cNvPr id="2" name="Naslov 1"/>
          <p:cNvSpPr>
            <a:spLocks noGrp="1"/>
          </p:cNvSpPr>
          <p:nvPr>
            <p:ph type="title"/>
          </p:nvPr>
        </p:nvSpPr>
        <p:spPr/>
        <p:txBody>
          <a:bodyPr/>
          <a:lstStyle/>
          <a:p>
            <a:r>
              <a:rPr lang="hr-HR" dirty="0" smtClean="0"/>
              <a:t>Proteini				 1gr=4kcal </a:t>
            </a:r>
            <a:endParaRPr lang="hr-HR" dirty="0"/>
          </a:p>
        </p:txBody>
      </p:sp>
      <p:sp>
        <p:nvSpPr>
          <p:cNvPr id="3" name="Rezervirano mjesto sadržaja 2"/>
          <p:cNvSpPr>
            <a:spLocks noGrp="1"/>
          </p:cNvSpPr>
          <p:nvPr>
            <p:ph sz="quarter" idx="1"/>
          </p:nvPr>
        </p:nvSpPr>
        <p:spPr>
          <a:xfrm>
            <a:off x="457200" y="1219200"/>
            <a:ext cx="8229600" cy="5281634"/>
          </a:xfrm>
        </p:spPr>
        <p:txBody>
          <a:bodyPr>
            <a:normAutofit lnSpcReduction="10000"/>
          </a:bodyPr>
          <a:lstStyle/>
          <a:p>
            <a:r>
              <a:rPr lang="vi-VN" sz="2800" dirty="0" smtClean="0"/>
              <a:t>Ključni gradivni elementi stanica</a:t>
            </a:r>
            <a:endParaRPr lang="hr-HR" sz="2800" dirty="0" smtClean="0"/>
          </a:p>
          <a:p>
            <a:r>
              <a:rPr lang="vi-VN" sz="2800" dirty="0" smtClean="0"/>
              <a:t>Sastoje</a:t>
            </a:r>
            <a:r>
              <a:rPr lang="hr-HR" sz="2800" dirty="0" smtClean="0"/>
              <a:t> se</a:t>
            </a:r>
            <a:r>
              <a:rPr lang="vi-VN" sz="2800" dirty="0" smtClean="0"/>
              <a:t> od lanaca aminokiselina koje </a:t>
            </a:r>
            <a:r>
              <a:rPr lang="hr-HR" sz="2800" dirty="0" smtClean="0"/>
              <a:t/>
            </a:r>
            <a:br>
              <a:rPr lang="hr-HR" sz="2800" dirty="0" smtClean="0"/>
            </a:br>
            <a:r>
              <a:rPr lang="vi-VN" sz="2800" dirty="0" smtClean="0"/>
              <a:t>su međusobno povezane peptidnim vezama</a:t>
            </a:r>
            <a:endParaRPr lang="hr-HR" sz="2800" dirty="0" smtClean="0"/>
          </a:p>
          <a:p>
            <a:r>
              <a:rPr lang="hr-HR" sz="2800" dirty="0" smtClean="0"/>
              <a:t>Preporučene vrijednosti se kreću od 0.45g/kg </a:t>
            </a:r>
            <a:r>
              <a:rPr lang="hr-HR" sz="2800" dirty="0" err="1" smtClean="0"/>
              <a:t>tjel</a:t>
            </a:r>
            <a:r>
              <a:rPr lang="hr-HR" sz="2800" dirty="0" smtClean="0"/>
              <a:t>. težine (što se smatra minimumom) do preko 3 g/kg TT za ekstremne napore u sportu (</a:t>
            </a:r>
            <a:r>
              <a:rPr lang="hr-HR" sz="2800" dirty="0" err="1" smtClean="0"/>
              <a:t>body</a:t>
            </a:r>
            <a:r>
              <a:rPr lang="hr-HR" sz="2800" dirty="0" smtClean="0"/>
              <a:t> building, dizanje </a:t>
            </a:r>
            <a:r>
              <a:rPr lang="hr-HR" sz="2800" dirty="0" err="1" smtClean="0"/>
              <a:t>utega..</a:t>
            </a:r>
            <a:r>
              <a:rPr lang="hr-HR" sz="2800" dirty="0" smtClean="0"/>
              <a:t>.)</a:t>
            </a:r>
            <a:r>
              <a:rPr lang="vi-VN" sz="2800" dirty="0" smtClean="0"/>
              <a:t> </a:t>
            </a:r>
            <a:endParaRPr lang="hr-HR" sz="2800" dirty="0" smtClean="0"/>
          </a:p>
          <a:p>
            <a:r>
              <a:rPr lang="hr-HR" sz="2800" dirty="0" smtClean="0"/>
              <a:t>Energetska vrijednost 1 g proteina iznosi 17 kJ (4 kcal)</a:t>
            </a:r>
          </a:p>
          <a:p>
            <a:r>
              <a:rPr lang="hr-HR" sz="2800" dirty="0" smtClean="0"/>
              <a:t>Kalorijski ekvivalent iznosio bi približno 20% ukupnog kalorijskog unosa. </a:t>
            </a:r>
          </a:p>
          <a:p>
            <a:r>
              <a:rPr lang="hr-HR" sz="2800" i="1" dirty="0" smtClean="0"/>
              <a:t>"</a:t>
            </a:r>
            <a:r>
              <a:rPr lang="hr-HR" sz="2800" i="1" dirty="0" err="1" smtClean="0"/>
              <a:t>gradivni</a:t>
            </a:r>
            <a:r>
              <a:rPr lang="hr-HR" sz="2800" i="1" dirty="0" smtClean="0"/>
              <a:t> materijal" (koža, kosa, mišići, </a:t>
            </a:r>
            <a:r>
              <a:rPr lang="hr-HR" sz="2800" i="1" dirty="0" err="1" smtClean="0"/>
              <a:t>mozak..</a:t>
            </a:r>
            <a:r>
              <a:rPr lang="hr-HR" sz="2800" i="1" dirty="0" smtClean="0"/>
              <a:t>.)</a:t>
            </a:r>
            <a:endParaRPr lang="hr-H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t>Tjelesni proteini -od 22 aminokiseline</a:t>
            </a:r>
            <a:endParaRPr lang="hr-HR" dirty="0"/>
          </a:p>
        </p:txBody>
      </p:sp>
      <p:sp>
        <p:nvSpPr>
          <p:cNvPr id="3" name="Rezervirano mjesto sadržaja 2"/>
          <p:cNvSpPr>
            <a:spLocks noGrp="1"/>
          </p:cNvSpPr>
          <p:nvPr>
            <p:ph sz="quarter" idx="1"/>
          </p:nvPr>
        </p:nvSpPr>
        <p:spPr>
          <a:xfrm>
            <a:off x="457200" y="1428736"/>
            <a:ext cx="4041648" cy="5214974"/>
          </a:xfrm>
        </p:spPr>
        <p:txBody>
          <a:bodyPr>
            <a:normAutofit fontScale="85000" lnSpcReduction="10000"/>
          </a:bodyPr>
          <a:lstStyle/>
          <a:p>
            <a:r>
              <a:rPr lang="hr-HR" sz="2800" i="1" dirty="0" smtClean="0"/>
              <a:t>Esencijalne AK</a:t>
            </a:r>
          </a:p>
          <a:p>
            <a:pPr lvl="1"/>
            <a:r>
              <a:rPr lang="hr-HR" sz="2800" dirty="0" smtClean="0"/>
              <a:t>1. </a:t>
            </a:r>
            <a:r>
              <a:rPr lang="hr-HR" sz="2800" dirty="0" err="1" smtClean="0"/>
              <a:t>valin</a:t>
            </a:r>
            <a:r>
              <a:rPr lang="hr-HR" sz="2800" dirty="0" smtClean="0"/>
              <a:t> </a:t>
            </a:r>
          </a:p>
          <a:p>
            <a:pPr lvl="1"/>
            <a:r>
              <a:rPr lang="hr-HR" sz="2800" dirty="0" smtClean="0"/>
              <a:t>2. </a:t>
            </a:r>
            <a:r>
              <a:rPr lang="hr-HR" sz="2800" dirty="0" err="1" smtClean="0"/>
              <a:t>lizin</a:t>
            </a:r>
            <a:r>
              <a:rPr lang="hr-HR" sz="2800" dirty="0" smtClean="0"/>
              <a:t> </a:t>
            </a:r>
          </a:p>
          <a:p>
            <a:pPr lvl="1"/>
            <a:r>
              <a:rPr lang="hr-HR" sz="2800" dirty="0" smtClean="0"/>
              <a:t>3. </a:t>
            </a:r>
            <a:r>
              <a:rPr lang="hr-HR" sz="2800" dirty="0" err="1" smtClean="0"/>
              <a:t>treonin</a:t>
            </a:r>
            <a:r>
              <a:rPr lang="hr-HR" sz="2800" dirty="0" smtClean="0"/>
              <a:t> </a:t>
            </a:r>
          </a:p>
          <a:p>
            <a:pPr lvl="1"/>
            <a:r>
              <a:rPr lang="hr-HR" sz="2800" dirty="0" smtClean="0"/>
              <a:t>4. </a:t>
            </a:r>
            <a:r>
              <a:rPr lang="hr-HR" sz="2800" dirty="0" err="1" smtClean="0"/>
              <a:t>leucin</a:t>
            </a:r>
            <a:r>
              <a:rPr lang="hr-HR" sz="2800" dirty="0" smtClean="0"/>
              <a:t> </a:t>
            </a:r>
          </a:p>
          <a:p>
            <a:pPr lvl="1"/>
            <a:r>
              <a:rPr lang="hr-HR" sz="2800" dirty="0" smtClean="0"/>
              <a:t>5. </a:t>
            </a:r>
            <a:r>
              <a:rPr lang="hr-HR" sz="2800" dirty="0" err="1" smtClean="0"/>
              <a:t>isoleucin</a:t>
            </a:r>
            <a:r>
              <a:rPr lang="hr-HR" sz="2800" dirty="0" smtClean="0"/>
              <a:t> </a:t>
            </a:r>
          </a:p>
          <a:p>
            <a:pPr lvl="1"/>
            <a:r>
              <a:rPr lang="hr-HR" sz="2800" dirty="0" smtClean="0"/>
              <a:t>6. </a:t>
            </a:r>
            <a:r>
              <a:rPr lang="hr-HR" sz="2800" dirty="0" err="1" smtClean="0"/>
              <a:t>triptofan</a:t>
            </a:r>
            <a:r>
              <a:rPr lang="hr-HR" sz="2800" dirty="0" smtClean="0"/>
              <a:t> </a:t>
            </a:r>
          </a:p>
          <a:p>
            <a:pPr lvl="1"/>
            <a:r>
              <a:rPr lang="hr-HR" sz="2800" dirty="0" smtClean="0"/>
              <a:t>7. </a:t>
            </a:r>
            <a:r>
              <a:rPr lang="hr-HR" sz="2800" dirty="0" err="1" smtClean="0"/>
              <a:t>fenilalanin</a:t>
            </a:r>
            <a:r>
              <a:rPr lang="hr-HR" sz="2800" dirty="0" smtClean="0"/>
              <a:t> </a:t>
            </a:r>
          </a:p>
          <a:p>
            <a:pPr lvl="1"/>
            <a:r>
              <a:rPr lang="hr-HR" sz="2800" dirty="0" smtClean="0"/>
              <a:t>8. </a:t>
            </a:r>
            <a:r>
              <a:rPr lang="hr-HR" sz="2800" dirty="0" err="1" smtClean="0"/>
              <a:t>metionin</a:t>
            </a:r>
            <a:r>
              <a:rPr lang="hr-HR" sz="2800" dirty="0" smtClean="0"/>
              <a:t> </a:t>
            </a:r>
          </a:p>
          <a:p>
            <a:pPr lvl="1"/>
            <a:r>
              <a:rPr lang="hr-HR" sz="2800" dirty="0" smtClean="0"/>
              <a:t>9. </a:t>
            </a:r>
            <a:r>
              <a:rPr lang="hr-HR" sz="2800" dirty="0" err="1" smtClean="0"/>
              <a:t>histidin</a:t>
            </a:r>
            <a:r>
              <a:rPr lang="hr-HR" sz="2800" dirty="0" smtClean="0"/>
              <a:t>* </a:t>
            </a:r>
          </a:p>
          <a:p>
            <a:pPr>
              <a:buNone/>
            </a:pPr>
            <a:r>
              <a:rPr lang="pl-PL" sz="2400" dirty="0" smtClean="0"/>
              <a:t>* esencijalna za djecu i sportaše </a:t>
            </a:r>
            <a:endParaRPr lang="hr-HR" sz="2400" dirty="0" smtClean="0"/>
          </a:p>
        </p:txBody>
      </p:sp>
      <p:sp>
        <p:nvSpPr>
          <p:cNvPr id="4" name="Rezervirano mjesto sadržaja 3"/>
          <p:cNvSpPr>
            <a:spLocks noGrp="1"/>
          </p:cNvSpPr>
          <p:nvPr>
            <p:ph sz="quarter" idx="2"/>
          </p:nvPr>
        </p:nvSpPr>
        <p:spPr>
          <a:xfrm>
            <a:off x="4632198" y="1428736"/>
            <a:ext cx="4041648" cy="5143536"/>
          </a:xfrm>
        </p:spPr>
        <p:txBody>
          <a:bodyPr>
            <a:normAutofit fontScale="85000" lnSpcReduction="10000"/>
          </a:bodyPr>
          <a:lstStyle/>
          <a:p>
            <a:r>
              <a:rPr lang="hr-HR" sz="2800" i="1" dirty="0" smtClean="0"/>
              <a:t>Neesencijalne AK</a:t>
            </a:r>
            <a:endParaRPr lang="hr-HR" sz="2800" dirty="0" smtClean="0"/>
          </a:p>
          <a:p>
            <a:pPr lvl="1"/>
            <a:r>
              <a:rPr lang="hr-HR" sz="2800" dirty="0" smtClean="0"/>
              <a:t>1. </a:t>
            </a:r>
            <a:r>
              <a:rPr lang="hr-HR" sz="2800" dirty="0" err="1" smtClean="0"/>
              <a:t>glicin</a:t>
            </a:r>
            <a:r>
              <a:rPr lang="hr-HR" sz="2800" dirty="0" smtClean="0"/>
              <a:t> </a:t>
            </a:r>
          </a:p>
          <a:p>
            <a:pPr lvl="1"/>
            <a:r>
              <a:rPr lang="hr-HR" sz="2800" dirty="0" smtClean="0"/>
              <a:t>2. </a:t>
            </a:r>
            <a:r>
              <a:rPr lang="hr-HR" sz="2800" dirty="0" err="1" smtClean="0"/>
              <a:t>alanin</a:t>
            </a:r>
            <a:r>
              <a:rPr lang="hr-HR" sz="2800" dirty="0" smtClean="0"/>
              <a:t> </a:t>
            </a:r>
          </a:p>
          <a:p>
            <a:pPr lvl="1"/>
            <a:r>
              <a:rPr lang="hr-HR" sz="2800" dirty="0" smtClean="0"/>
              <a:t>3. </a:t>
            </a:r>
            <a:r>
              <a:rPr lang="hr-HR" sz="2800" dirty="0" err="1" smtClean="0"/>
              <a:t>serin</a:t>
            </a:r>
            <a:r>
              <a:rPr lang="hr-HR" sz="2800" dirty="0" smtClean="0"/>
              <a:t> </a:t>
            </a:r>
          </a:p>
          <a:p>
            <a:pPr lvl="1"/>
            <a:r>
              <a:rPr lang="hr-HR" sz="2800" dirty="0" smtClean="0"/>
              <a:t>4. </a:t>
            </a:r>
            <a:r>
              <a:rPr lang="hr-HR" sz="2800" dirty="0" err="1" smtClean="0"/>
              <a:t>tirozin</a:t>
            </a:r>
            <a:r>
              <a:rPr lang="hr-HR" sz="2800" dirty="0" smtClean="0"/>
              <a:t> </a:t>
            </a:r>
          </a:p>
          <a:p>
            <a:pPr lvl="1"/>
            <a:r>
              <a:rPr lang="hr-HR" sz="2800" dirty="0" smtClean="0"/>
              <a:t>5. </a:t>
            </a:r>
            <a:r>
              <a:rPr lang="hr-HR" sz="2800" dirty="0" err="1" smtClean="0"/>
              <a:t>aspartatska</a:t>
            </a:r>
            <a:r>
              <a:rPr lang="hr-HR" sz="2800" dirty="0" smtClean="0"/>
              <a:t> kiselina </a:t>
            </a:r>
          </a:p>
          <a:p>
            <a:pPr lvl="1"/>
            <a:r>
              <a:rPr lang="hr-HR" sz="2800" dirty="0" smtClean="0"/>
              <a:t>6. </a:t>
            </a:r>
            <a:r>
              <a:rPr lang="hr-HR" sz="2800" dirty="0" err="1" smtClean="0"/>
              <a:t>prolin</a:t>
            </a:r>
            <a:r>
              <a:rPr lang="hr-HR" sz="2800" dirty="0" smtClean="0"/>
              <a:t> </a:t>
            </a:r>
          </a:p>
          <a:p>
            <a:pPr lvl="1"/>
            <a:r>
              <a:rPr lang="hr-HR" sz="2800" dirty="0" smtClean="0"/>
              <a:t>7. </a:t>
            </a:r>
            <a:r>
              <a:rPr lang="hr-HR" sz="2800" dirty="0" err="1" smtClean="0"/>
              <a:t>hidroksiprolin</a:t>
            </a:r>
            <a:r>
              <a:rPr lang="hr-HR" sz="2800" dirty="0" smtClean="0"/>
              <a:t> </a:t>
            </a:r>
          </a:p>
          <a:p>
            <a:pPr lvl="1"/>
            <a:r>
              <a:rPr lang="hr-HR" sz="2800" dirty="0" smtClean="0"/>
              <a:t>8. </a:t>
            </a:r>
            <a:r>
              <a:rPr lang="hr-HR" sz="2800" dirty="0" err="1" smtClean="0"/>
              <a:t>citrulin</a:t>
            </a:r>
            <a:r>
              <a:rPr lang="hr-HR" sz="2800" dirty="0" smtClean="0"/>
              <a:t> </a:t>
            </a:r>
          </a:p>
          <a:p>
            <a:pPr lvl="1"/>
            <a:r>
              <a:rPr lang="hr-HR" sz="2800" dirty="0" smtClean="0"/>
              <a:t>9. </a:t>
            </a:r>
            <a:r>
              <a:rPr lang="hr-HR" sz="2800" dirty="0" err="1" smtClean="0"/>
              <a:t>arginin</a:t>
            </a:r>
            <a:r>
              <a:rPr lang="hr-HR" sz="2800" dirty="0" smtClean="0"/>
              <a:t> </a:t>
            </a:r>
          </a:p>
          <a:p>
            <a:pPr lvl="1"/>
            <a:r>
              <a:rPr lang="hr-HR" sz="2800" dirty="0" smtClean="0"/>
              <a:t>10. </a:t>
            </a:r>
            <a:r>
              <a:rPr lang="hr-HR" sz="2800" dirty="0" err="1" smtClean="0"/>
              <a:t>ornitin</a:t>
            </a:r>
            <a:r>
              <a:rPr lang="hr-HR" sz="2800" dirty="0" smtClean="0"/>
              <a:t> </a:t>
            </a:r>
          </a:p>
          <a:p>
            <a:pPr lvl="1"/>
            <a:r>
              <a:rPr lang="hr-HR" sz="2800" dirty="0" smtClean="0"/>
              <a:t>11. glutaminska kiselina** </a:t>
            </a:r>
          </a:p>
          <a:p>
            <a:pPr>
              <a:buNone/>
            </a:pPr>
            <a:r>
              <a:rPr lang="hr-HR" sz="2400" dirty="0" smtClean="0"/>
              <a:t>** "potencijalno" esencijalna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Proteini </a:t>
            </a:r>
            <a:endParaRPr lang="hr-HR" dirty="0"/>
          </a:p>
        </p:txBody>
      </p:sp>
      <p:sp>
        <p:nvSpPr>
          <p:cNvPr id="3" name="Rezervirano mjesto sadržaja 2"/>
          <p:cNvSpPr>
            <a:spLocks noGrp="1"/>
          </p:cNvSpPr>
          <p:nvPr>
            <p:ph sz="quarter" idx="1"/>
          </p:nvPr>
        </p:nvSpPr>
        <p:spPr/>
        <p:txBody>
          <a:bodyPr>
            <a:normAutofit fontScale="92500" lnSpcReduction="10000"/>
          </a:bodyPr>
          <a:lstStyle/>
          <a:p>
            <a:r>
              <a:rPr lang="hr-HR" dirty="0" smtClean="0"/>
              <a:t>Organizam ne može iskoristiti više od 30 grama proteina u jednom obroku (zato treba uzimati više manjih obroka).</a:t>
            </a:r>
          </a:p>
          <a:p>
            <a:r>
              <a:rPr lang="hr-HR" dirty="0" smtClean="0"/>
              <a:t>KOMPLETNI PROTEINI - čiji sastav esencijalnih aminokiselina zadovoljava potrebe organizma, odnosno koji ima u svojoj strukturi sve esencijalne kiseline u pravilnim omjerima. To su proteini koji se nalaze u jajima, ribi, mesu, mlijeku i mliječnim proizvodima.</a:t>
            </a:r>
          </a:p>
          <a:p>
            <a:r>
              <a:rPr lang="hr-HR" dirty="0" smtClean="0"/>
              <a:t>NEKOMPLETNI PROTEINI - čiji sastav esencijalnih aminokiselina ne zadovoljava sve potrebe organizma, odnosno koji u svojoj strukturi nemaju dovoljnu količinu svih esencijalnih aminokiselina. Nalaze se u soji, riži, krumpiru, pšenici i </a:t>
            </a:r>
            <a:r>
              <a:rPr lang="hr-HR" dirty="0" err="1" smtClean="0"/>
              <a:t>sl</a:t>
            </a:r>
            <a:r>
              <a:rPr lang="hr-HR" dirty="0" smtClean="0"/>
              <a:t>.</a:t>
            </a:r>
          </a:p>
          <a:p>
            <a:r>
              <a:rPr lang="hr-HR" dirty="0" smtClean="0"/>
              <a:t>Proteini se obično sporo probavljaju, njihova probava (hidroliza) u ekstremnom </a:t>
            </a:r>
            <a:r>
              <a:rPr lang="hr-HR" dirty="0" smtClean="0"/>
              <a:t>slučaju može </a:t>
            </a:r>
            <a:r>
              <a:rPr lang="hr-HR" dirty="0" smtClean="0"/>
              <a:t>trajati do 4 sata.</a:t>
            </a:r>
            <a:endParaRPr lang="hr-H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Prehrana</a:t>
            </a:r>
            <a:endParaRPr lang="hr-HR" dirty="0"/>
          </a:p>
        </p:txBody>
      </p:sp>
      <p:sp>
        <p:nvSpPr>
          <p:cNvPr id="3" name="Rezervirano mjesto sadržaja 2"/>
          <p:cNvSpPr>
            <a:spLocks noGrp="1"/>
          </p:cNvSpPr>
          <p:nvPr>
            <p:ph sz="quarter" idx="1"/>
          </p:nvPr>
        </p:nvSpPr>
        <p:spPr>
          <a:xfrm>
            <a:off x="457200" y="1600200"/>
            <a:ext cx="8229600" cy="4900634"/>
          </a:xfrm>
        </p:spPr>
        <p:txBody>
          <a:bodyPr>
            <a:normAutofit fontScale="92500"/>
          </a:bodyPr>
          <a:lstStyle/>
          <a:p>
            <a:r>
              <a:rPr lang="hr-HR" b="1" dirty="0" smtClean="0"/>
              <a:t>Prehrana (engleski - </a:t>
            </a:r>
            <a:r>
              <a:rPr lang="hr-HR" b="1" dirty="0" err="1" smtClean="0"/>
              <a:t>nutrition</a:t>
            </a:r>
            <a:r>
              <a:rPr lang="hr-HR" b="1" i="1" dirty="0" smtClean="0"/>
              <a:t>) </a:t>
            </a:r>
            <a:r>
              <a:rPr lang="pl-PL" dirty="0" smtClean="0"/>
              <a:t>- jedna od disciplina znanosti o hrani</a:t>
            </a:r>
            <a:r>
              <a:rPr lang="hr-HR" b="1" i="1" dirty="0" smtClean="0"/>
              <a:t>:</a:t>
            </a:r>
            <a:r>
              <a:rPr lang="pl-PL" dirty="0" smtClean="0"/>
              <a:t> </a:t>
            </a:r>
            <a:r>
              <a:rPr lang="hr-HR" i="1" dirty="0" smtClean="0"/>
              <a:t>podmirenje potreba organizma za kalorijama, proteinima, ugljikohidratima, mineralima i vitaminima ;</a:t>
            </a:r>
            <a:endParaRPr lang="pl-PL" dirty="0" smtClean="0"/>
          </a:p>
          <a:p>
            <a:r>
              <a:rPr lang="hr-HR" dirty="0" smtClean="0">
                <a:latin typeface="Calibri" pitchFamily="34" charset="0"/>
                <a:cs typeface="Calibri" pitchFamily="34" charset="0"/>
              </a:rPr>
              <a:t>J</a:t>
            </a:r>
            <a:r>
              <a:rPr lang="vi-VN" dirty="0" smtClean="0">
                <a:latin typeface="Calibri" pitchFamily="34" charset="0"/>
                <a:cs typeface="Calibri" pitchFamily="34" charset="0"/>
              </a:rPr>
              <a:t>edan od osnovnih čimbenika za unapređenje i održavanje mentalnog i fizičkog zdravlja, postizanje ljepšeg izgleda te veće energetske sposobnosti za savladavanje svakodnevnih napora</a:t>
            </a:r>
            <a:r>
              <a:rPr lang="hr-HR" dirty="0" smtClean="0">
                <a:latin typeface="Calibri" pitchFamily="34" charset="0"/>
                <a:cs typeface="Calibri" pitchFamily="34" charset="0"/>
              </a:rPr>
              <a:t>;</a:t>
            </a:r>
            <a:r>
              <a:rPr lang="vi-VN" dirty="0" smtClean="0">
                <a:latin typeface="Calibri" pitchFamily="34" charset="0"/>
                <a:cs typeface="Calibri" pitchFamily="34" charset="0"/>
              </a:rPr>
              <a:t> </a:t>
            </a:r>
            <a:endParaRPr lang="hr-HR" dirty="0" smtClean="0">
              <a:latin typeface="Calibri" pitchFamily="34" charset="0"/>
              <a:cs typeface="Calibri" pitchFamily="34" charset="0"/>
            </a:endParaRPr>
          </a:p>
          <a:p>
            <a:r>
              <a:rPr lang="hr-HR" dirty="0" smtClean="0"/>
              <a:t>“</a:t>
            </a:r>
            <a:r>
              <a:rPr lang="hr-HR" i="1" dirty="0" smtClean="0"/>
              <a:t>Esencijalni</a:t>
            </a:r>
            <a:r>
              <a:rPr lang="hr-HR" dirty="0" smtClean="0"/>
              <a:t>" </a:t>
            </a:r>
            <a:r>
              <a:rPr lang="hr-HR" dirty="0" err="1" smtClean="0"/>
              <a:t>nutrijent</a:t>
            </a:r>
            <a:r>
              <a:rPr lang="hr-HR" dirty="0" smtClean="0"/>
              <a:t> je onaj kojeg ljudski organizam ne može sam proizvesti (u potpunosti ili u dovoljnoj količini), </a:t>
            </a:r>
          </a:p>
          <a:p>
            <a:r>
              <a:rPr lang="hr-HR" dirty="0" smtClean="0"/>
              <a:t>“</a:t>
            </a:r>
            <a:r>
              <a:rPr lang="hr-HR" i="1" dirty="0" smtClean="0"/>
              <a:t>Neesencijalnim</a:t>
            </a:r>
            <a:r>
              <a:rPr lang="hr-HR" dirty="0" smtClean="0"/>
              <a:t>" - </a:t>
            </a:r>
            <a:r>
              <a:rPr lang="hr-HR" dirty="0" err="1" smtClean="0"/>
              <a:t>nutrijenti</a:t>
            </a:r>
            <a:r>
              <a:rPr lang="hr-HR" dirty="0" smtClean="0"/>
              <a:t> koje je organizam može sam proizvesti iz nekih drugih tvari koje mu stoje na raspolaganju. </a:t>
            </a:r>
            <a:endParaRPr lang="hr-H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metro-portal.hr/img/repository/2011/07/medium/minealna_voda.jpg"/>
          <p:cNvPicPr>
            <a:picLocks noChangeAspect="1" noChangeArrowheads="1"/>
          </p:cNvPicPr>
          <p:nvPr/>
        </p:nvPicPr>
        <p:blipFill>
          <a:blip r:embed="rId2" cstate="print"/>
          <a:srcRect/>
          <a:stretch>
            <a:fillRect/>
          </a:stretch>
        </p:blipFill>
        <p:spPr bwMode="auto">
          <a:xfrm>
            <a:off x="5095875" y="0"/>
            <a:ext cx="4048125" cy="2619375"/>
          </a:xfrm>
          <a:prstGeom prst="rect">
            <a:avLst/>
          </a:prstGeom>
          <a:noFill/>
        </p:spPr>
      </p:pic>
      <p:sp>
        <p:nvSpPr>
          <p:cNvPr id="2" name="Naslov 1"/>
          <p:cNvSpPr>
            <a:spLocks noGrp="1"/>
          </p:cNvSpPr>
          <p:nvPr>
            <p:ph type="title"/>
          </p:nvPr>
        </p:nvSpPr>
        <p:spPr/>
        <p:txBody>
          <a:bodyPr/>
          <a:lstStyle/>
          <a:p>
            <a:r>
              <a:rPr lang="hr-HR" dirty="0" smtClean="0"/>
              <a:t>Voda </a:t>
            </a:r>
            <a:endParaRPr lang="hr-HR" dirty="0"/>
          </a:p>
        </p:txBody>
      </p:sp>
      <p:sp>
        <p:nvSpPr>
          <p:cNvPr id="3" name="Rezervirano mjesto sadržaja 2"/>
          <p:cNvSpPr>
            <a:spLocks noGrp="1"/>
          </p:cNvSpPr>
          <p:nvPr>
            <p:ph sz="quarter" idx="1"/>
          </p:nvPr>
        </p:nvSpPr>
        <p:spPr/>
        <p:txBody>
          <a:bodyPr>
            <a:normAutofit/>
          </a:bodyPr>
          <a:lstStyle/>
          <a:p>
            <a:r>
              <a:rPr lang="hr-HR" dirty="0" smtClean="0"/>
              <a:t>esencijalni </a:t>
            </a:r>
            <a:r>
              <a:rPr lang="hr-HR" dirty="0" err="1" smtClean="0"/>
              <a:t>nutrijent</a:t>
            </a:r>
            <a:r>
              <a:rPr lang="hr-HR" dirty="0" smtClean="0"/>
              <a:t> </a:t>
            </a:r>
            <a:endParaRPr lang="hr-HR" dirty="0" smtClean="0"/>
          </a:p>
          <a:p>
            <a:pPr>
              <a:buNone/>
            </a:pPr>
            <a:endParaRPr lang="hr-HR" dirty="0" smtClean="0"/>
          </a:p>
          <a:p>
            <a:pPr lvl="1"/>
            <a:r>
              <a:rPr lang="pl-PL" dirty="0" smtClean="0"/>
              <a:t>svi kemijski procesi organizma odvijaju se u vodi </a:t>
            </a:r>
            <a:r>
              <a:rPr lang="pl-PL" dirty="0" smtClean="0"/>
              <a:t/>
            </a:r>
            <a:br>
              <a:rPr lang="pl-PL" dirty="0" smtClean="0"/>
            </a:br>
            <a:endParaRPr lang="pl-PL" dirty="0" smtClean="0"/>
          </a:p>
          <a:p>
            <a:pPr lvl="1"/>
            <a:r>
              <a:rPr lang="hr-HR" dirty="0" smtClean="0"/>
              <a:t>u vodi se otapaju svi </a:t>
            </a:r>
            <a:r>
              <a:rPr lang="hr-HR" dirty="0" err="1" smtClean="0"/>
              <a:t>nutrijenti</a:t>
            </a:r>
            <a:r>
              <a:rPr lang="hr-HR" dirty="0" smtClean="0"/>
              <a:t> uneseni u organizam osim vitamina topivih u mastima </a:t>
            </a:r>
            <a:r>
              <a:rPr lang="hr-HR" dirty="0" smtClean="0"/>
              <a:t/>
            </a:r>
            <a:br>
              <a:rPr lang="hr-HR" dirty="0" smtClean="0"/>
            </a:br>
            <a:endParaRPr lang="hr-HR" dirty="0" smtClean="0"/>
          </a:p>
          <a:p>
            <a:pPr lvl="1"/>
            <a:r>
              <a:rPr lang="hr-HR" dirty="0" smtClean="0"/>
              <a:t>vodom se prenose kisik, glukoza, željezo, elektroliti </a:t>
            </a:r>
            <a:r>
              <a:rPr lang="hr-HR" dirty="0" smtClean="0"/>
              <a:t/>
            </a:r>
            <a:br>
              <a:rPr lang="hr-HR" dirty="0" smtClean="0"/>
            </a:br>
            <a:endParaRPr lang="hr-HR" dirty="0" smtClean="0"/>
          </a:p>
          <a:p>
            <a:pPr lvl="1"/>
            <a:r>
              <a:rPr lang="hr-HR" dirty="0" smtClean="0"/>
              <a:t>voda održava tjelesnu temperaturu </a:t>
            </a:r>
            <a:r>
              <a:rPr lang="hr-HR" dirty="0" smtClean="0"/>
              <a:t/>
            </a:r>
            <a:br>
              <a:rPr lang="hr-HR" dirty="0" smtClean="0"/>
            </a:br>
            <a:endParaRPr lang="hr-HR" dirty="0" smtClean="0"/>
          </a:p>
          <a:p>
            <a:pPr lvl="1"/>
            <a:r>
              <a:rPr lang="hr-HR" dirty="0" smtClean="0"/>
              <a:t>podmazuje zglobove i mišiće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sz="quarter" idx="1"/>
          </p:nvPr>
        </p:nvSpPr>
        <p:spPr/>
        <p:txBody>
          <a:bodyPr/>
          <a:lstStyle/>
          <a:p>
            <a:endParaRPr lang="hr-HR" dirty="0"/>
          </a:p>
        </p:txBody>
      </p:sp>
      <p:pic>
        <p:nvPicPr>
          <p:cNvPr id="4" name="Picture 2" descr="http://www.muska-posla.com/Bodybuilding_Detaljnije_Folder1/voda-i-sportska-aktivnost.jpg"/>
          <p:cNvPicPr>
            <a:picLocks noChangeAspect="1" noChangeArrowheads="1"/>
          </p:cNvPicPr>
          <p:nvPr/>
        </p:nvPicPr>
        <p:blipFill>
          <a:blip r:embed="rId2" cstate="print"/>
          <a:srcRect/>
          <a:stretch>
            <a:fillRect/>
          </a:stretch>
        </p:blipFill>
        <p:spPr bwMode="auto">
          <a:xfrm>
            <a:off x="3995936" y="260648"/>
            <a:ext cx="5357813" cy="6858000"/>
          </a:xfrm>
          <a:prstGeom prst="rect">
            <a:avLst/>
          </a:prstGeom>
          <a:noFill/>
        </p:spPr>
      </p:pic>
      <p:pic>
        <p:nvPicPr>
          <p:cNvPr id="117762" name="Picture 2" descr=" Voda u ljudskom organizmu"/>
          <p:cNvPicPr>
            <a:picLocks noChangeAspect="1" noChangeArrowheads="1"/>
          </p:cNvPicPr>
          <p:nvPr/>
        </p:nvPicPr>
        <p:blipFill>
          <a:blip r:embed="rId3" cstate="print"/>
          <a:srcRect/>
          <a:stretch>
            <a:fillRect/>
          </a:stretch>
        </p:blipFill>
        <p:spPr bwMode="auto">
          <a:xfrm>
            <a:off x="-1404664" y="85724"/>
            <a:ext cx="5905500" cy="6772276"/>
          </a:xfrm>
          <a:prstGeom prst="rect">
            <a:avLst/>
          </a:prstGeom>
          <a:noFill/>
        </p:spPr>
      </p:pic>
      <p:sp>
        <p:nvSpPr>
          <p:cNvPr id="6" name="Pravokutnik 5"/>
          <p:cNvSpPr/>
          <p:nvPr/>
        </p:nvSpPr>
        <p:spPr>
          <a:xfrm>
            <a:off x="-1404664" y="0"/>
            <a:ext cx="3024336"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Voda </a:t>
            </a:r>
            <a:endParaRPr lang="hr-HR" dirty="0"/>
          </a:p>
        </p:txBody>
      </p:sp>
      <p:sp>
        <p:nvSpPr>
          <p:cNvPr id="3" name="Rezervirano mjesto sadržaja 2"/>
          <p:cNvSpPr>
            <a:spLocks noGrp="1"/>
          </p:cNvSpPr>
          <p:nvPr>
            <p:ph sz="quarter" idx="1"/>
          </p:nvPr>
        </p:nvSpPr>
        <p:spPr/>
        <p:txBody>
          <a:bodyPr>
            <a:normAutofit/>
          </a:bodyPr>
          <a:lstStyle/>
          <a:p>
            <a:r>
              <a:rPr lang="hr-HR" dirty="0" smtClean="0"/>
              <a:t>bezrezervna povezanost dnevnih energetskih potreba sa potrebama za unosom</a:t>
            </a:r>
          </a:p>
          <a:p>
            <a:pPr>
              <a:buNone/>
            </a:pPr>
            <a:endParaRPr lang="hr-HR" dirty="0" smtClean="0"/>
          </a:p>
        </p:txBody>
      </p:sp>
      <p:graphicFrame>
        <p:nvGraphicFramePr>
          <p:cNvPr id="4" name="Tablica 3"/>
          <p:cNvGraphicFramePr>
            <a:graphicFrameLocks noGrp="1"/>
          </p:cNvGraphicFramePr>
          <p:nvPr/>
        </p:nvGraphicFramePr>
        <p:xfrm>
          <a:off x="1428728" y="3071810"/>
          <a:ext cx="6096000" cy="24942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hr-HR" sz="1800" kern="1200" baseline="0" dirty="0" smtClean="0">
                          <a:solidFill>
                            <a:schemeClr val="tx1"/>
                          </a:solidFill>
                          <a:latin typeface="+mn-lt"/>
                          <a:ea typeface="+mn-ea"/>
                          <a:cs typeface="+mn-cs"/>
                        </a:rPr>
                        <a:t>Dnevna energetska </a:t>
                      </a:r>
                    </a:p>
                    <a:p>
                      <a:r>
                        <a:rPr lang="hr-HR" sz="1800" kern="1200" baseline="0" dirty="0" smtClean="0">
                          <a:solidFill>
                            <a:schemeClr val="tx1"/>
                          </a:solidFill>
                          <a:latin typeface="+mn-lt"/>
                          <a:ea typeface="+mn-ea"/>
                          <a:cs typeface="+mn-cs"/>
                        </a:rPr>
                        <a:t>potrošnja </a:t>
                      </a:r>
                      <a:endParaRPr lang="hr-HR" dirty="0"/>
                    </a:p>
                  </a:txBody>
                  <a:tcPr/>
                </a:tc>
                <a:tc>
                  <a:txBody>
                    <a:bodyPr/>
                    <a:lstStyle/>
                    <a:p>
                      <a:r>
                        <a:rPr lang="hr-HR" sz="1800" kern="1200" baseline="0" dirty="0" smtClean="0">
                          <a:solidFill>
                            <a:schemeClr val="tx1"/>
                          </a:solidFill>
                          <a:latin typeface="+mn-lt"/>
                          <a:ea typeface="+mn-ea"/>
                          <a:cs typeface="+mn-cs"/>
                        </a:rPr>
                        <a:t>Minimalni dnevni </a:t>
                      </a:r>
                    </a:p>
                    <a:p>
                      <a:r>
                        <a:rPr lang="hr-HR" sz="1800" kern="1200" baseline="0" dirty="0" smtClean="0">
                          <a:solidFill>
                            <a:schemeClr val="tx1"/>
                          </a:solidFill>
                          <a:latin typeface="+mn-lt"/>
                          <a:ea typeface="+mn-ea"/>
                          <a:cs typeface="+mn-cs"/>
                        </a:rPr>
                        <a:t>unos vode 	</a:t>
                      </a:r>
                    </a:p>
                  </a:txBody>
                  <a:tcPr/>
                </a:tc>
              </a:tr>
              <a:tr h="370840">
                <a:tc>
                  <a:txBody>
                    <a:bodyPr/>
                    <a:lstStyle/>
                    <a:p>
                      <a:r>
                        <a:rPr lang="pt-BR" sz="1800" kern="1200" baseline="0" dirty="0" smtClean="0">
                          <a:solidFill>
                            <a:schemeClr val="tx1"/>
                          </a:solidFill>
                          <a:latin typeface="+mn-lt"/>
                          <a:ea typeface="+mn-ea"/>
                          <a:cs typeface="+mn-cs"/>
                        </a:rPr>
                        <a:t>2000 kcal 	</a:t>
                      </a:r>
                      <a:endParaRPr lang="hr-HR" dirty="0"/>
                    </a:p>
                  </a:txBody>
                  <a:tcPr/>
                </a:tc>
                <a:tc>
                  <a:txBody>
                    <a:bodyPr/>
                    <a:lstStyle/>
                    <a:p>
                      <a:r>
                        <a:rPr lang="pt-BR" sz="1800" kern="1200" baseline="0" dirty="0" smtClean="0">
                          <a:solidFill>
                            <a:schemeClr val="tx1"/>
                          </a:solidFill>
                          <a:latin typeface="+mn-lt"/>
                          <a:ea typeface="+mn-ea"/>
                          <a:cs typeface="+mn-cs"/>
                        </a:rPr>
                        <a:t>2.0 do 2.5 litara </a:t>
                      </a:r>
                      <a:endParaRPr lang="hr-HR" dirty="0"/>
                    </a:p>
                  </a:txBody>
                  <a:tcPr/>
                </a:tc>
              </a:tr>
              <a:tr h="370840">
                <a:tc>
                  <a:txBody>
                    <a:bodyPr/>
                    <a:lstStyle/>
                    <a:p>
                      <a:r>
                        <a:rPr lang="pt-BR" sz="1800" kern="1200" baseline="0" dirty="0" smtClean="0">
                          <a:solidFill>
                            <a:schemeClr val="tx1"/>
                          </a:solidFill>
                          <a:latin typeface="+mn-lt"/>
                          <a:ea typeface="+mn-ea"/>
                          <a:cs typeface="+mn-cs"/>
                        </a:rPr>
                        <a:t>3000 kcal </a:t>
                      </a:r>
                      <a:endParaRPr lang="hr-HR" dirty="0"/>
                    </a:p>
                  </a:txBody>
                  <a:tcPr/>
                </a:tc>
                <a:tc>
                  <a:txBody>
                    <a:bodyPr/>
                    <a:lstStyle/>
                    <a:p>
                      <a:r>
                        <a:rPr lang="pt-BR" sz="1800" kern="1200" baseline="0" dirty="0" smtClean="0">
                          <a:solidFill>
                            <a:schemeClr val="tx1"/>
                          </a:solidFill>
                          <a:latin typeface="+mn-lt"/>
                          <a:ea typeface="+mn-ea"/>
                          <a:cs typeface="+mn-cs"/>
                        </a:rPr>
                        <a:t>3.2 do 3.6 litara </a:t>
                      </a:r>
                      <a:endParaRPr lang="hr-HR" dirty="0"/>
                    </a:p>
                  </a:txBody>
                  <a:tcPr/>
                </a:tc>
              </a:tr>
              <a:tr h="370840">
                <a:tc>
                  <a:txBody>
                    <a:bodyPr/>
                    <a:lstStyle/>
                    <a:p>
                      <a:r>
                        <a:rPr lang="pt-BR" sz="1800" kern="1200" baseline="0" dirty="0" smtClean="0">
                          <a:solidFill>
                            <a:schemeClr val="tx1"/>
                          </a:solidFill>
                          <a:latin typeface="+mn-lt"/>
                          <a:ea typeface="+mn-ea"/>
                          <a:cs typeface="+mn-cs"/>
                        </a:rPr>
                        <a:t>4000 kcal </a:t>
                      </a:r>
                      <a:endParaRPr lang="hr-HR" dirty="0"/>
                    </a:p>
                  </a:txBody>
                  <a:tcPr/>
                </a:tc>
                <a:tc>
                  <a:txBody>
                    <a:bodyPr/>
                    <a:lstStyle/>
                    <a:p>
                      <a:r>
                        <a:rPr lang="pt-BR" sz="1800" kern="1200" baseline="0" dirty="0" smtClean="0">
                          <a:solidFill>
                            <a:schemeClr val="tx1"/>
                          </a:solidFill>
                          <a:latin typeface="+mn-lt"/>
                          <a:ea typeface="+mn-ea"/>
                          <a:cs typeface="+mn-cs"/>
                        </a:rPr>
                        <a:t>4.1 do 4.5 litara </a:t>
                      </a:r>
                      <a:endParaRPr lang="hr-HR" dirty="0"/>
                    </a:p>
                  </a:txBody>
                  <a:tcPr/>
                </a:tc>
              </a:tr>
              <a:tr h="370840">
                <a:tc>
                  <a:txBody>
                    <a:bodyPr/>
                    <a:lstStyle/>
                    <a:p>
                      <a:r>
                        <a:rPr lang="pt-BR" sz="1800" kern="1200" baseline="0" dirty="0" smtClean="0">
                          <a:solidFill>
                            <a:schemeClr val="tx1"/>
                          </a:solidFill>
                          <a:latin typeface="+mn-lt"/>
                          <a:ea typeface="+mn-ea"/>
                          <a:cs typeface="+mn-cs"/>
                        </a:rPr>
                        <a:t>5000 kcal </a:t>
                      </a:r>
                      <a:endParaRPr lang="hr-HR" dirty="0"/>
                    </a:p>
                  </a:txBody>
                  <a:tcPr/>
                </a:tc>
                <a:tc>
                  <a:txBody>
                    <a:bodyPr/>
                    <a:lstStyle/>
                    <a:p>
                      <a:r>
                        <a:rPr lang="pt-BR" sz="1800" kern="1200" baseline="0" dirty="0" smtClean="0">
                          <a:solidFill>
                            <a:schemeClr val="tx1"/>
                          </a:solidFill>
                          <a:latin typeface="+mn-lt"/>
                          <a:ea typeface="+mn-ea"/>
                          <a:cs typeface="+mn-cs"/>
                        </a:rPr>
                        <a:t>5.1 do 5.7 litara </a:t>
                      </a:r>
                      <a:endParaRPr lang="hr-HR" dirty="0"/>
                    </a:p>
                  </a:txBody>
                  <a:tcPr/>
                </a:tc>
              </a:tr>
              <a:tr h="370840">
                <a:tc>
                  <a:txBody>
                    <a:bodyPr/>
                    <a:lstStyle/>
                    <a:p>
                      <a:r>
                        <a:rPr lang="pt-BR" sz="1800" kern="1200" baseline="0" dirty="0" smtClean="0">
                          <a:solidFill>
                            <a:schemeClr val="tx1"/>
                          </a:solidFill>
                          <a:latin typeface="+mn-lt"/>
                          <a:ea typeface="+mn-ea"/>
                          <a:cs typeface="+mn-cs"/>
                        </a:rPr>
                        <a:t>6000 kcal </a:t>
                      </a:r>
                      <a:endParaRPr lang="hr-HR" dirty="0"/>
                    </a:p>
                  </a:txBody>
                  <a:tcPr/>
                </a:tc>
                <a:tc>
                  <a:txBody>
                    <a:bodyPr/>
                    <a:lstStyle/>
                    <a:p>
                      <a:r>
                        <a:rPr lang="pt-BR" sz="1800" kern="1200" baseline="0" dirty="0" smtClean="0">
                          <a:solidFill>
                            <a:schemeClr val="tx1"/>
                          </a:solidFill>
                          <a:latin typeface="+mn-lt"/>
                          <a:ea typeface="+mn-ea"/>
                          <a:cs typeface="+mn-cs"/>
                        </a:rPr>
                        <a:t>6.0 do 6.6 litara </a:t>
                      </a:r>
                      <a:endParaRPr lang="hr-HR"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Voda </a:t>
            </a:r>
            <a:endParaRPr lang="hr-HR" dirty="0"/>
          </a:p>
        </p:txBody>
      </p:sp>
      <p:sp>
        <p:nvSpPr>
          <p:cNvPr id="3" name="Rezervirano mjesto sadržaja 2"/>
          <p:cNvSpPr>
            <a:spLocks noGrp="1"/>
          </p:cNvSpPr>
          <p:nvPr>
            <p:ph sz="quarter" idx="1"/>
          </p:nvPr>
        </p:nvSpPr>
        <p:spPr/>
        <p:txBody>
          <a:bodyPr/>
          <a:lstStyle/>
          <a:p>
            <a:r>
              <a:rPr lang="hr-HR" dirty="0" smtClean="0"/>
              <a:t>dvije trećine dnevnog unosa vode dolazi kroz popijenu tekućinu </a:t>
            </a:r>
          </a:p>
          <a:p>
            <a:r>
              <a:rPr lang="hr-HR" dirty="0" smtClean="0"/>
              <a:t>jedna trećina dnevnog unosa vode dolazi kroz hranu </a:t>
            </a:r>
          </a:p>
          <a:p>
            <a:r>
              <a:rPr lang="hr-HR" dirty="0" smtClean="0"/>
              <a:t>mokrenje u režimu od </a:t>
            </a:r>
            <a:r>
              <a:rPr lang="hr-HR" dirty="0" err="1" smtClean="0"/>
              <a:t>cca</a:t>
            </a:r>
            <a:r>
              <a:rPr lang="hr-HR" dirty="0" smtClean="0"/>
              <a:t> 1x u 1.5 do dva sata dobar je pokazatelj stanja </a:t>
            </a:r>
            <a:r>
              <a:rPr lang="hr-HR" dirty="0" err="1" smtClean="0"/>
              <a:t>hidriranosti</a:t>
            </a:r>
            <a:r>
              <a:rPr lang="hr-HR" dirty="0" smtClean="0"/>
              <a:t> </a:t>
            </a:r>
          </a:p>
          <a:p>
            <a:r>
              <a:rPr lang="hr-HR" dirty="0" smtClean="0"/>
              <a:t>ukoliko osoba mokri samo nekoliko puta dnevno vjerojatno mora povećati unos vode </a:t>
            </a:r>
          </a:p>
          <a:p>
            <a:r>
              <a:rPr lang="hr-HR" dirty="0" smtClean="0"/>
              <a:t>pri trenažnim aktivnostima vrlo niskog intenziteta gubitak tjelesne vode znojenjem kreće se od 1 do 3 dl po satu </a:t>
            </a:r>
          </a:p>
          <a:p>
            <a:endParaRPr lang="hr-H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Voda </a:t>
            </a:r>
            <a:endParaRPr lang="hr-HR" dirty="0"/>
          </a:p>
        </p:txBody>
      </p:sp>
      <p:sp>
        <p:nvSpPr>
          <p:cNvPr id="3" name="Rezervirano mjesto sadržaja 2"/>
          <p:cNvSpPr>
            <a:spLocks noGrp="1"/>
          </p:cNvSpPr>
          <p:nvPr>
            <p:ph sz="quarter" idx="1"/>
          </p:nvPr>
        </p:nvSpPr>
        <p:spPr/>
        <p:txBody>
          <a:bodyPr/>
          <a:lstStyle/>
          <a:p>
            <a:r>
              <a:rPr lang="hr-HR" sz="2800" dirty="0" smtClean="0"/>
              <a:t>Unos vode prije tjelesne aktivnosti </a:t>
            </a:r>
          </a:p>
          <a:p>
            <a:pPr lvl="1"/>
            <a:r>
              <a:rPr lang="hr-HR" sz="2400" dirty="0" smtClean="0"/>
              <a:t>na povećano zagrijavanje tijela, kao i ukupno ubrzani metabolizam tijekom tjelesne aktivnosti </a:t>
            </a:r>
          </a:p>
          <a:p>
            <a:pPr lvl="1"/>
            <a:r>
              <a:rPr lang="hr-HR" sz="2400" dirty="0" smtClean="0"/>
              <a:t>prije početka tjelesne aktivnosti (dva sata) unos vode bude povećan - 0.5 do 1 litre vode</a:t>
            </a:r>
          </a:p>
          <a:p>
            <a:r>
              <a:rPr lang="hr-HR" sz="2800" dirty="0" smtClean="0"/>
              <a:t>Unos vode tijekom dugotrajnih tjelesnih aktivnosti</a:t>
            </a:r>
          </a:p>
          <a:p>
            <a:pPr marL="548640" lvl="2">
              <a:spcBef>
                <a:spcPts val="600"/>
              </a:spcBef>
              <a:buClr>
                <a:schemeClr val="accent1"/>
              </a:buClr>
            </a:pPr>
            <a:r>
              <a:rPr lang="hr-HR" sz="2400" dirty="0" smtClean="0">
                <a:solidFill>
                  <a:schemeClr val="tx2"/>
                </a:solidFill>
              </a:rPr>
              <a:t>Unošenje 2dl vode svakih 10-tak min tijekom kontinuiranih aktivnosti</a:t>
            </a:r>
          </a:p>
          <a:p>
            <a:pPr marL="274320" lvl="1">
              <a:spcBef>
                <a:spcPts val="600"/>
              </a:spcBef>
              <a:buClr>
                <a:schemeClr val="accent1"/>
              </a:buClr>
            </a:pPr>
            <a:r>
              <a:rPr lang="hr-HR" sz="2700" dirty="0" smtClean="0">
                <a:solidFill>
                  <a:schemeClr val="tx1"/>
                </a:solidFill>
              </a:rPr>
              <a:t>Unos vode nakon tjelesne aktivnosti</a:t>
            </a:r>
          </a:p>
          <a:p>
            <a:pPr marL="548640" lvl="2">
              <a:spcBef>
                <a:spcPts val="600"/>
              </a:spcBef>
              <a:buClr>
                <a:schemeClr val="accent1"/>
              </a:buClr>
            </a:pPr>
            <a:r>
              <a:rPr lang="hr-HR" sz="2400" dirty="0" smtClean="0">
                <a:solidFill>
                  <a:schemeClr val="tx2"/>
                </a:solidFill>
              </a:rPr>
              <a:t>Način za utvrđivanje izgubljene tekućine – vaganje</a:t>
            </a:r>
          </a:p>
          <a:p>
            <a:pPr marL="548640" lvl="2">
              <a:spcBef>
                <a:spcPts val="600"/>
              </a:spcBef>
              <a:buClr>
                <a:schemeClr val="accent1"/>
              </a:buClr>
            </a:pPr>
            <a:r>
              <a:rPr lang="hr-HR" sz="2400" dirty="0" smtClean="0">
                <a:solidFill>
                  <a:schemeClr val="tx2"/>
                </a:solidFill>
              </a:rPr>
              <a:t>Koliko izgubi – toliko popiti</a:t>
            </a:r>
          </a:p>
          <a:p>
            <a:pPr marL="548640" lvl="2">
              <a:spcBef>
                <a:spcPts val="600"/>
              </a:spcBef>
              <a:buClr>
                <a:schemeClr val="accent1"/>
              </a:buClr>
            </a:pPr>
            <a:endParaRPr lang="hr-HR" sz="2400" dirty="0" smtClean="0">
              <a:solidFill>
                <a:schemeClr val="tx2"/>
              </a:solidFill>
            </a:endParaRPr>
          </a:p>
          <a:p>
            <a:endParaRPr lang="hr-HR"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definicijahrane.hr/wp-content/uploads/oil-and-but.jpg"/>
          <p:cNvPicPr>
            <a:picLocks noChangeAspect="1" noChangeArrowheads="1"/>
          </p:cNvPicPr>
          <p:nvPr/>
        </p:nvPicPr>
        <p:blipFill>
          <a:blip r:embed="rId3" cstate="print"/>
          <a:srcRect/>
          <a:stretch>
            <a:fillRect/>
          </a:stretch>
        </p:blipFill>
        <p:spPr bwMode="auto">
          <a:xfrm>
            <a:off x="6286512" y="-714404"/>
            <a:ext cx="3228975" cy="3810000"/>
          </a:xfrm>
          <a:prstGeom prst="rect">
            <a:avLst/>
          </a:prstGeom>
          <a:noFill/>
        </p:spPr>
      </p:pic>
      <p:sp>
        <p:nvSpPr>
          <p:cNvPr id="2" name="Naslov 1"/>
          <p:cNvSpPr>
            <a:spLocks noGrp="1"/>
          </p:cNvSpPr>
          <p:nvPr>
            <p:ph type="title"/>
          </p:nvPr>
        </p:nvSpPr>
        <p:spPr/>
        <p:txBody>
          <a:bodyPr/>
          <a:lstStyle/>
          <a:p>
            <a:r>
              <a:rPr lang="hr-HR" dirty="0" smtClean="0"/>
              <a:t>Lipidi – masti				1gr=9kcal</a:t>
            </a:r>
            <a:endParaRPr lang="hr-HR" dirty="0"/>
          </a:p>
        </p:txBody>
      </p:sp>
      <p:sp>
        <p:nvSpPr>
          <p:cNvPr id="3" name="Rezervirano mjesto sadržaja 2"/>
          <p:cNvSpPr>
            <a:spLocks noGrp="1"/>
          </p:cNvSpPr>
          <p:nvPr>
            <p:ph sz="quarter" idx="1"/>
          </p:nvPr>
        </p:nvSpPr>
        <p:spPr>
          <a:xfrm>
            <a:off x="457200" y="1219200"/>
            <a:ext cx="8229600" cy="5281634"/>
          </a:xfrm>
        </p:spPr>
        <p:txBody>
          <a:bodyPr>
            <a:normAutofit fontScale="85000" lnSpcReduction="20000"/>
          </a:bodyPr>
          <a:lstStyle/>
          <a:p>
            <a:r>
              <a:rPr lang="hr-HR" sz="2800" dirty="0" smtClean="0"/>
              <a:t>Po kemijskom sastavu - </a:t>
            </a:r>
            <a:r>
              <a:rPr lang="hr-HR" sz="2800" dirty="0" err="1" smtClean="0"/>
              <a:t>trigliceridi</a:t>
            </a:r>
            <a:r>
              <a:rPr lang="hr-HR" sz="2800" dirty="0" smtClean="0"/>
              <a:t> masnih kiselina. </a:t>
            </a:r>
          </a:p>
          <a:p>
            <a:r>
              <a:rPr lang="vi-VN" sz="2800" dirty="0" smtClean="0"/>
              <a:t>Najbogatiji </a:t>
            </a:r>
            <a:r>
              <a:rPr lang="hr-HR" sz="2800" dirty="0" smtClean="0"/>
              <a:t> </a:t>
            </a:r>
            <a:r>
              <a:rPr lang="vi-VN" sz="2800" dirty="0" smtClean="0"/>
              <a:t>izvor energije</a:t>
            </a:r>
            <a:r>
              <a:rPr lang="hr-HR" sz="2800" dirty="0" smtClean="0"/>
              <a:t>.</a:t>
            </a:r>
          </a:p>
          <a:p>
            <a:r>
              <a:rPr lang="vi-VN" sz="2800" dirty="0" smtClean="0"/>
              <a:t>1 g masti oslobađa 38 kJ (9 kcal) energije, što je dvostruko više od proteina i ugljikohidrata. </a:t>
            </a:r>
          </a:p>
          <a:p>
            <a:r>
              <a:rPr lang="it-IT" sz="2800" dirty="0" err="1" smtClean="0"/>
              <a:t>Služe</a:t>
            </a:r>
            <a:r>
              <a:rPr lang="it-IT" sz="2800" dirty="0" smtClean="0"/>
              <a:t> </a:t>
            </a:r>
            <a:r>
              <a:rPr lang="it-IT" sz="2800" dirty="0" err="1" smtClean="0"/>
              <a:t>kao</a:t>
            </a:r>
            <a:r>
              <a:rPr lang="it-IT" sz="2800" dirty="0" smtClean="0"/>
              <a:t> </a:t>
            </a:r>
            <a:r>
              <a:rPr lang="it-IT" sz="2800" dirty="0" err="1" smtClean="0"/>
              <a:t>otapalo</a:t>
            </a:r>
            <a:r>
              <a:rPr lang="it-IT" sz="2800" dirty="0" smtClean="0"/>
              <a:t> </a:t>
            </a:r>
            <a:r>
              <a:rPr lang="it-IT" sz="2800" dirty="0" err="1" smtClean="0"/>
              <a:t>za</a:t>
            </a:r>
            <a:r>
              <a:rPr lang="it-IT" sz="2800" dirty="0" smtClean="0"/>
              <a:t> vitamine A, K, E, D. </a:t>
            </a:r>
          </a:p>
          <a:p>
            <a:r>
              <a:rPr lang="hr-HR" sz="2800" dirty="0" err="1" smtClean="0"/>
              <a:t>Gradivni</a:t>
            </a:r>
            <a:r>
              <a:rPr lang="hr-HR" sz="2800" dirty="0" smtClean="0"/>
              <a:t> su element za važne tjelesne strukture (mozak, tkivna </a:t>
            </a:r>
            <a:r>
              <a:rPr lang="hr-HR" sz="2800" dirty="0" err="1" smtClean="0"/>
              <a:t>mast..</a:t>
            </a:r>
            <a:r>
              <a:rPr lang="hr-HR" sz="2800" dirty="0" smtClean="0"/>
              <a:t>.)</a:t>
            </a:r>
          </a:p>
          <a:p>
            <a:r>
              <a:rPr lang="hr-HR" sz="2800" b="1" dirty="0" smtClean="0"/>
              <a:t>1</a:t>
            </a:r>
            <a:r>
              <a:rPr lang="hr-HR" sz="2800" b="1" dirty="0" smtClean="0"/>
              <a:t>. Jednostavne </a:t>
            </a:r>
          </a:p>
          <a:p>
            <a:pPr lvl="1"/>
            <a:r>
              <a:rPr lang="hr-HR" sz="2400" dirty="0" smtClean="0"/>
              <a:t>Zasićene (</a:t>
            </a:r>
            <a:r>
              <a:rPr lang="hr-HR" sz="2400" dirty="0" err="1" smtClean="0"/>
              <a:t>palmitinska</a:t>
            </a:r>
            <a:r>
              <a:rPr lang="hr-HR" sz="2400" dirty="0" smtClean="0"/>
              <a:t>, stearinska, </a:t>
            </a:r>
            <a:r>
              <a:rPr lang="hr-HR" sz="2400" dirty="0" err="1" smtClean="0"/>
              <a:t>laurinska</a:t>
            </a:r>
            <a:r>
              <a:rPr lang="hr-HR" sz="2400" dirty="0" smtClean="0"/>
              <a:t> </a:t>
            </a:r>
            <a:r>
              <a:rPr lang="hr-HR" sz="2400" dirty="0" err="1" smtClean="0"/>
              <a:t>..</a:t>
            </a:r>
            <a:r>
              <a:rPr lang="hr-HR" sz="2400" dirty="0" smtClean="0"/>
              <a:t>.) </a:t>
            </a:r>
            <a:r>
              <a:rPr lang="hr-HR" sz="2400" dirty="0" smtClean="0"/>
              <a:t>- masti</a:t>
            </a:r>
            <a:endParaRPr lang="hr-HR" sz="2400" dirty="0" smtClean="0"/>
          </a:p>
          <a:p>
            <a:pPr lvl="1"/>
            <a:r>
              <a:rPr lang="pl-PL" sz="2400" dirty="0" smtClean="0"/>
              <a:t>Nezasićene </a:t>
            </a:r>
            <a:r>
              <a:rPr lang="pl-PL" sz="2400" dirty="0" smtClean="0"/>
              <a:t>– ulja</a:t>
            </a:r>
          </a:p>
          <a:p>
            <a:pPr lvl="2"/>
            <a:r>
              <a:rPr lang="pl-PL" sz="2100" dirty="0" smtClean="0"/>
              <a:t>a</a:t>
            </a:r>
            <a:r>
              <a:rPr lang="pl-PL" sz="2100" dirty="0" smtClean="0"/>
              <a:t>) jednostruko – imaju jednu dvostruku vezu (oleinska i dr.) </a:t>
            </a:r>
            <a:endParaRPr lang="pl-PL" sz="2100" dirty="0" smtClean="0"/>
          </a:p>
          <a:p>
            <a:pPr lvl="2"/>
            <a:r>
              <a:rPr lang="hr-HR" dirty="0" smtClean="0"/>
              <a:t> </a:t>
            </a:r>
            <a:r>
              <a:rPr lang="hr-HR" dirty="0" smtClean="0"/>
              <a:t>b) višestruko – više dvostrukih veza ( </a:t>
            </a:r>
            <a:r>
              <a:rPr lang="hr-HR" dirty="0" err="1" smtClean="0"/>
              <a:t>linolna</a:t>
            </a:r>
            <a:r>
              <a:rPr lang="hr-HR" dirty="0" smtClean="0"/>
              <a:t>, </a:t>
            </a:r>
            <a:r>
              <a:rPr lang="hr-HR" dirty="0" err="1" smtClean="0"/>
              <a:t>linolenska</a:t>
            </a:r>
            <a:r>
              <a:rPr lang="hr-HR" dirty="0" smtClean="0"/>
              <a:t> </a:t>
            </a:r>
            <a:r>
              <a:rPr lang="hr-HR" dirty="0" err="1" smtClean="0"/>
              <a:t>..</a:t>
            </a:r>
            <a:r>
              <a:rPr lang="hr-HR" dirty="0" smtClean="0"/>
              <a:t>.) </a:t>
            </a:r>
          </a:p>
          <a:p>
            <a:r>
              <a:rPr lang="hr-HR" sz="2800" b="1" dirty="0" smtClean="0"/>
              <a:t>2. Složene </a:t>
            </a:r>
          </a:p>
          <a:p>
            <a:pPr lvl="1"/>
            <a:r>
              <a:rPr lang="hr-HR" sz="2400" dirty="0" err="1" smtClean="0"/>
              <a:t>Fosfolipidi</a:t>
            </a:r>
            <a:r>
              <a:rPr lang="hr-HR" sz="2400" dirty="0" smtClean="0"/>
              <a:t> </a:t>
            </a:r>
          </a:p>
          <a:p>
            <a:pPr lvl="1"/>
            <a:r>
              <a:rPr lang="hr-HR" sz="2400" dirty="0" err="1" smtClean="0"/>
              <a:t>Glikolipidi</a:t>
            </a:r>
            <a:r>
              <a:rPr lang="hr-HR" sz="2400" dirty="0" smtClean="0"/>
              <a:t> </a:t>
            </a:r>
          </a:p>
          <a:p>
            <a:endParaRPr lang="hr-H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Masna hrana i razina kolesterola</a:t>
            </a:r>
            <a:endParaRPr lang="hr-HR" dirty="0"/>
          </a:p>
        </p:txBody>
      </p:sp>
      <p:sp>
        <p:nvSpPr>
          <p:cNvPr id="3" name="Rezervirano mjesto sadržaja 2"/>
          <p:cNvSpPr>
            <a:spLocks noGrp="1"/>
          </p:cNvSpPr>
          <p:nvPr>
            <p:ph sz="quarter" idx="1"/>
          </p:nvPr>
        </p:nvSpPr>
        <p:spPr/>
        <p:txBody>
          <a:bodyPr/>
          <a:lstStyle/>
          <a:p>
            <a:r>
              <a:rPr lang="pl-PL" dirty="0" smtClean="0"/>
              <a:t>porast količine kolesterola u svakodnevnoj prehrani ima mali učinak na porast koncentracije u plazmi i to za nekih 15% </a:t>
            </a:r>
            <a:r>
              <a:rPr lang="pl-PL" dirty="0" smtClean="0"/>
              <a:t/>
            </a:r>
            <a:br>
              <a:rPr lang="pl-PL" dirty="0" smtClean="0"/>
            </a:br>
            <a:endParaRPr lang="pl-PL" dirty="0" smtClean="0"/>
          </a:p>
          <a:p>
            <a:r>
              <a:rPr lang="pl-PL" dirty="0" smtClean="0"/>
              <a:t>hrana zasićenim mastima povećava koncentraciju kolesterola u optoku za čak 25% </a:t>
            </a:r>
            <a:r>
              <a:rPr lang="pl-PL" dirty="0" smtClean="0"/>
              <a:t/>
            </a:r>
            <a:br>
              <a:rPr lang="pl-PL" dirty="0" smtClean="0"/>
            </a:br>
            <a:endParaRPr lang="pl-PL" dirty="0" smtClean="0"/>
          </a:p>
          <a:p>
            <a:r>
              <a:rPr lang="hr-HR" dirty="0" smtClean="0"/>
              <a:t>ukoliko prehrana sadrži veće količine nezasićenih masnih kiselina koncentracija kolesterola u krvi umjereno pada </a:t>
            </a:r>
          </a:p>
          <a:p>
            <a:endParaRPr lang="hr-H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sz="quarter" idx="1"/>
          </p:nvPr>
        </p:nvSpPr>
        <p:spPr/>
        <p:txBody>
          <a:bodyPr/>
          <a:lstStyle/>
          <a:p>
            <a:r>
              <a:rPr lang="hr-HR" dirty="0" smtClean="0"/>
              <a:t>Esencijalne masne kiseline</a:t>
            </a:r>
          </a:p>
          <a:p>
            <a:pPr lvl="1"/>
            <a:r>
              <a:rPr lang="hr-HR" dirty="0" err="1" smtClean="0"/>
              <a:t>Linolna</a:t>
            </a:r>
            <a:endParaRPr lang="hr-HR" dirty="0" smtClean="0"/>
          </a:p>
          <a:p>
            <a:pPr lvl="1"/>
            <a:r>
              <a:rPr lang="hr-HR" dirty="0" err="1" smtClean="0"/>
              <a:t>Alpha</a:t>
            </a:r>
            <a:r>
              <a:rPr lang="hr-HR" dirty="0" smtClean="0"/>
              <a:t> </a:t>
            </a:r>
            <a:r>
              <a:rPr lang="hr-HR" dirty="0" err="1" smtClean="0"/>
              <a:t>linolenska</a:t>
            </a:r>
            <a:endParaRPr lang="hr-HR" dirty="0" smtClean="0"/>
          </a:p>
          <a:p>
            <a:pPr lvl="2"/>
            <a:r>
              <a:rPr lang="hr-HR" sz="2100" dirty="0" smtClean="0">
                <a:solidFill>
                  <a:schemeClr val="tx1"/>
                </a:solidFill>
              </a:rPr>
              <a:t>bitnu ulogu u rastu i razvoju tkiva</a:t>
            </a:r>
          </a:p>
          <a:p>
            <a:r>
              <a:rPr lang="hr-HR" dirty="0" smtClean="0"/>
              <a:t>Omega 3 masne kiseline</a:t>
            </a:r>
          </a:p>
          <a:p>
            <a:pPr lvl="1"/>
            <a:r>
              <a:rPr lang="hr-HR" sz="2400" dirty="0" err="1" smtClean="0"/>
              <a:t>Eicosapantoenska</a:t>
            </a:r>
            <a:r>
              <a:rPr lang="hr-HR" sz="2400" dirty="0" smtClean="0"/>
              <a:t> (EPA) </a:t>
            </a:r>
          </a:p>
          <a:p>
            <a:pPr lvl="1"/>
            <a:r>
              <a:rPr lang="hr-HR" sz="2400" dirty="0" err="1" smtClean="0"/>
              <a:t>Decosaheksaonska</a:t>
            </a:r>
            <a:r>
              <a:rPr lang="hr-HR" sz="2400" dirty="0" smtClean="0"/>
              <a:t> (DHA) </a:t>
            </a:r>
          </a:p>
          <a:p>
            <a:pPr lvl="2"/>
            <a:r>
              <a:rPr lang="hr-HR" dirty="0" smtClean="0"/>
              <a:t>disperziraju masne kiseline i kolesterol u krvnom optoku</a:t>
            </a:r>
          </a:p>
          <a:p>
            <a:pPr lvl="2"/>
            <a:r>
              <a:rPr lang="hr-HR" dirty="0" smtClean="0"/>
              <a:t>Plava riba</a:t>
            </a:r>
          </a:p>
          <a:p>
            <a:endParaRPr lang="hr-HR"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Lipidi - masnoće</a:t>
            </a:r>
            <a:endParaRPr lang="hr-HR" dirty="0"/>
          </a:p>
        </p:txBody>
      </p:sp>
      <p:graphicFrame>
        <p:nvGraphicFramePr>
          <p:cNvPr id="5" name="Rezervirano mjesto sadržaja 4"/>
          <p:cNvGraphicFramePr>
            <a:graphicFrameLocks noGrp="1"/>
          </p:cNvGraphicFramePr>
          <p:nvPr>
            <p:ph sz="quarter" idx="1"/>
          </p:nvPr>
        </p:nvGraphicFramePr>
        <p:xfrm>
          <a:off x="357158" y="2714620"/>
          <a:ext cx="8229600" cy="1920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fi-FI" b="1" dirty="0" smtClean="0"/>
                        <a:t>Dnevni unos kalorija </a:t>
                      </a:r>
                      <a:endParaRPr lang="hr-HR" b="1" dirty="0" smtClean="0"/>
                    </a:p>
                    <a:p>
                      <a:endParaRPr lang="hr-HR" dirty="0"/>
                    </a:p>
                  </a:txBody>
                  <a:tcPr/>
                </a:tc>
                <a:tc>
                  <a:txBody>
                    <a:bodyPr/>
                    <a:lstStyle/>
                    <a:p>
                      <a:r>
                        <a:rPr lang="fi-FI" b="1" dirty="0" smtClean="0"/>
                        <a:t>20% iz masti </a:t>
                      </a:r>
                      <a:endParaRPr lang="hr-HR" dirty="0"/>
                    </a:p>
                  </a:txBody>
                  <a:tcPr/>
                </a:tc>
                <a:tc>
                  <a:txBody>
                    <a:bodyPr/>
                    <a:lstStyle/>
                    <a:p>
                      <a:r>
                        <a:rPr lang="fi-FI" b="1" dirty="0" smtClean="0"/>
                        <a:t>30% iz masti </a:t>
                      </a:r>
                      <a:endParaRPr lang="hr-HR" dirty="0"/>
                    </a:p>
                  </a:txBody>
                  <a:tcPr/>
                </a:tc>
              </a:tr>
              <a:tr h="370840">
                <a:tc>
                  <a:txBody>
                    <a:bodyPr/>
                    <a:lstStyle/>
                    <a:p>
                      <a:r>
                        <a:rPr lang="hr-HR" b="1" dirty="0" smtClean="0"/>
                        <a:t>2400 kcal </a:t>
                      </a:r>
                    </a:p>
                    <a:p>
                      <a:r>
                        <a:rPr lang="hr-HR" b="1" dirty="0" smtClean="0"/>
                        <a:t>	</a:t>
                      </a:r>
                      <a:endParaRPr lang="hr-HR" dirty="0"/>
                    </a:p>
                  </a:txBody>
                  <a:tcPr/>
                </a:tc>
                <a:tc>
                  <a:txBody>
                    <a:bodyPr/>
                    <a:lstStyle/>
                    <a:p>
                      <a:r>
                        <a:rPr lang="hr-HR" b="1" dirty="0" smtClean="0"/>
                        <a:t>480 kcal </a:t>
                      </a:r>
                      <a:r>
                        <a:rPr lang="it-IT" dirty="0" smtClean="0"/>
                        <a:t>(4 žlice masti) </a:t>
                      </a:r>
                      <a:endParaRPr lang="hr-HR" dirty="0"/>
                    </a:p>
                  </a:txBody>
                  <a:tcPr/>
                </a:tc>
                <a:tc>
                  <a:txBody>
                    <a:bodyPr/>
                    <a:lstStyle/>
                    <a:p>
                      <a:r>
                        <a:rPr lang="hr-HR" b="1" dirty="0" smtClean="0"/>
                        <a:t>720 kcal </a:t>
                      </a:r>
                      <a:r>
                        <a:rPr lang="it-IT" dirty="0" smtClean="0"/>
                        <a:t>(6 </a:t>
                      </a:r>
                      <a:r>
                        <a:rPr lang="it-IT" dirty="0" err="1" smtClean="0"/>
                        <a:t>žlica</a:t>
                      </a:r>
                      <a:r>
                        <a:rPr lang="it-IT" dirty="0" smtClean="0"/>
                        <a:t> masti) </a:t>
                      </a:r>
                      <a:endParaRPr lang="hr-HR" dirty="0"/>
                    </a:p>
                  </a:txBody>
                  <a:tcPr/>
                </a:tc>
              </a:tr>
              <a:tr h="370840">
                <a:tc>
                  <a:txBody>
                    <a:bodyPr/>
                    <a:lstStyle/>
                    <a:p>
                      <a:r>
                        <a:rPr lang="hr-HR" b="1" dirty="0" smtClean="0"/>
                        <a:t>3000 kcal </a:t>
                      </a:r>
                    </a:p>
                    <a:p>
                      <a:endParaRPr lang="hr-HR" dirty="0"/>
                    </a:p>
                  </a:txBody>
                  <a:tcPr/>
                </a:tc>
                <a:tc>
                  <a:txBody>
                    <a:bodyPr/>
                    <a:lstStyle/>
                    <a:p>
                      <a:r>
                        <a:rPr lang="hr-HR" b="1" dirty="0" smtClean="0"/>
                        <a:t>600 kcal </a:t>
                      </a:r>
                      <a:r>
                        <a:rPr lang="it-IT" dirty="0" smtClean="0"/>
                        <a:t>(5 </a:t>
                      </a:r>
                      <a:r>
                        <a:rPr lang="it-IT" dirty="0" err="1" smtClean="0"/>
                        <a:t>žlica</a:t>
                      </a:r>
                      <a:r>
                        <a:rPr lang="it-IT" dirty="0" smtClean="0"/>
                        <a:t> masti) </a:t>
                      </a:r>
                      <a:endParaRPr lang="hr-HR" dirty="0"/>
                    </a:p>
                  </a:txBody>
                  <a:tcPr/>
                </a:tc>
                <a:tc>
                  <a:txBody>
                    <a:bodyPr/>
                    <a:lstStyle/>
                    <a:p>
                      <a:r>
                        <a:rPr lang="hr-HR" b="1" dirty="0" smtClean="0"/>
                        <a:t>900 kcal </a:t>
                      </a:r>
                      <a:r>
                        <a:rPr lang="it-IT" dirty="0" smtClean="0"/>
                        <a:t>(8 </a:t>
                      </a:r>
                      <a:r>
                        <a:rPr lang="it-IT" dirty="0" err="1" smtClean="0"/>
                        <a:t>žlica</a:t>
                      </a:r>
                      <a:r>
                        <a:rPr lang="it-IT" dirty="0" smtClean="0"/>
                        <a:t> masti) </a:t>
                      </a:r>
                      <a:endParaRPr lang="hr-HR" dirty="0"/>
                    </a:p>
                  </a:txBody>
                  <a:tcPr/>
                </a:tc>
              </a:tr>
            </a:tbl>
          </a:graphicData>
        </a:graphic>
      </p:graphicFrame>
      <p:sp>
        <p:nvSpPr>
          <p:cNvPr id="4" name="Pravokutnik 3"/>
          <p:cNvSpPr/>
          <p:nvPr/>
        </p:nvSpPr>
        <p:spPr>
          <a:xfrm>
            <a:off x="571472" y="1785926"/>
            <a:ext cx="7786742" cy="1200329"/>
          </a:xfrm>
          <a:prstGeom prst="rect">
            <a:avLst/>
          </a:prstGeom>
        </p:spPr>
        <p:txBody>
          <a:bodyPr wrap="square">
            <a:spAutoFit/>
          </a:bodyPr>
          <a:lstStyle/>
          <a:p>
            <a:r>
              <a:rPr lang="fi-FI" b="1" dirty="0" smtClean="0"/>
              <a:t>			</a:t>
            </a:r>
          </a:p>
          <a:p>
            <a:r>
              <a:rPr lang="hr-HR" b="1" dirty="0" smtClean="0"/>
              <a:t>	</a:t>
            </a:r>
          </a:p>
          <a:p>
            <a:r>
              <a:rPr lang="it-IT" dirty="0" smtClean="0"/>
              <a:t>		</a:t>
            </a:r>
          </a:p>
          <a:p>
            <a:r>
              <a:rPr lang="hr-HR" b="1" dirty="0" smtClean="0"/>
              <a:t>		</a:t>
            </a:r>
            <a:r>
              <a:rPr lang="it-IT" dirty="0" smtClean="0"/>
              <a:t>	</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Minerali i elementi u tragovima</a:t>
            </a:r>
            <a:endParaRPr lang="hr-HR" dirty="0"/>
          </a:p>
        </p:txBody>
      </p:sp>
      <p:sp>
        <p:nvSpPr>
          <p:cNvPr id="3" name="Rezervirano mjesto sadržaja 2"/>
          <p:cNvSpPr>
            <a:spLocks noGrp="1"/>
          </p:cNvSpPr>
          <p:nvPr>
            <p:ph sz="quarter" idx="1"/>
          </p:nvPr>
        </p:nvSpPr>
        <p:spPr/>
        <p:txBody>
          <a:bodyPr/>
          <a:lstStyle/>
          <a:p>
            <a:r>
              <a:rPr lang="hr-HR" dirty="0" smtClean="0"/>
              <a:t>Anorganski elementi prijeko potrebni za život organizma</a:t>
            </a:r>
          </a:p>
          <a:p>
            <a:r>
              <a:rPr lang="hr-HR" dirty="0" smtClean="0"/>
              <a:t>Pojavljuju se kao slobodni ioni ili kao sastavni dio nekog organskog spoja</a:t>
            </a:r>
          </a:p>
          <a:p>
            <a:r>
              <a:rPr lang="hr-HR" i="1" dirty="0" smtClean="0"/>
              <a:t>Minerali : kalcij (</a:t>
            </a:r>
            <a:r>
              <a:rPr lang="hr-HR" i="1" dirty="0" err="1" smtClean="0"/>
              <a:t>Ca</a:t>
            </a:r>
            <a:r>
              <a:rPr lang="hr-HR" i="1" dirty="0" smtClean="0"/>
              <a:t>), magnezij (Mg), kalij (K), natrij (Na), klor (Cl), fosfor (P) i sumpor (S) </a:t>
            </a:r>
          </a:p>
          <a:p>
            <a:r>
              <a:rPr lang="hr-HR" i="1" dirty="0" err="1" smtClean="0"/>
              <a:t>Mikroelemenati</a:t>
            </a:r>
            <a:r>
              <a:rPr lang="hr-HR" i="1" dirty="0" smtClean="0"/>
              <a:t>: krom (</a:t>
            </a:r>
            <a:r>
              <a:rPr lang="hr-HR" i="1" dirty="0" err="1" smtClean="0"/>
              <a:t>Cr</a:t>
            </a:r>
            <a:r>
              <a:rPr lang="hr-HR" i="1" dirty="0" smtClean="0"/>
              <a:t>), kobalt (</a:t>
            </a:r>
            <a:r>
              <a:rPr lang="hr-HR" i="1" dirty="0" err="1" smtClean="0"/>
              <a:t>Co</a:t>
            </a:r>
            <a:r>
              <a:rPr lang="hr-HR" i="1" dirty="0" smtClean="0"/>
              <a:t>), bakar (</a:t>
            </a:r>
            <a:r>
              <a:rPr lang="hr-HR" i="1" dirty="0" err="1" smtClean="0"/>
              <a:t>Cu</a:t>
            </a:r>
            <a:r>
              <a:rPr lang="hr-HR" i="1" dirty="0" smtClean="0"/>
              <a:t>), fluor (F), jod (I), željezo (</a:t>
            </a:r>
            <a:r>
              <a:rPr lang="hr-HR" i="1" dirty="0" err="1" smtClean="0"/>
              <a:t>Fe</a:t>
            </a:r>
            <a:r>
              <a:rPr lang="hr-HR" i="1" dirty="0" smtClean="0"/>
              <a:t>), mangan (</a:t>
            </a:r>
            <a:r>
              <a:rPr lang="hr-HR" i="1" dirty="0" err="1" smtClean="0"/>
              <a:t>Mn</a:t>
            </a:r>
            <a:r>
              <a:rPr lang="hr-HR" i="1" dirty="0" smtClean="0"/>
              <a:t>), molibden (</a:t>
            </a:r>
            <a:r>
              <a:rPr lang="hr-HR" i="1" dirty="0" err="1" smtClean="0"/>
              <a:t>Mo</a:t>
            </a:r>
            <a:r>
              <a:rPr lang="hr-HR" i="1" dirty="0" smtClean="0"/>
              <a:t>), selen (Se), cink (</a:t>
            </a:r>
            <a:r>
              <a:rPr lang="hr-HR" i="1" dirty="0" err="1" smtClean="0"/>
              <a:t>Zn</a:t>
            </a:r>
            <a:r>
              <a:rPr lang="hr-HR" i="1" dirty="0" smtClean="0"/>
              <a:t>) i nikal (Ni). </a:t>
            </a:r>
            <a:r>
              <a:rPr lang="hr-HR" dirty="0" smtClean="0"/>
              <a:t> </a:t>
            </a:r>
          </a:p>
          <a:p>
            <a:r>
              <a:rPr lang="hr-HR" dirty="0" smtClean="0"/>
              <a:t>Minerali i </a:t>
            </a:r>
            <a:r>
              <a:rPr lang="hr-HR" dirty="0" err="1" smtClean="0"/>
              <a:t>mikroelementi</a:t>
            </a:r>
            <a:r>
              <a:rPr lang="hr-HR" dirty="0" smtClean="0"/>
              <a:t> nemaju energetsku vrijednost. </a:t>
            </a:r>
            <a:endParaRPr lang="hr-H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slov 4"/>
          <p:cNvSpPr>
            <a:spLocks noGrp="1"/>
          </p:cNvSpPr>
          <p:nvPr>
            <p:ph type="title"/>
          </p:nvPr>
        </p:nvSpPr>
        <p:spPr/>
        <p:txBody>
          <a:bodyPr/>
          <a:lstStyle/>
          <a:p>
            <a:r>
              <a:rPr lang="hr-HR" dirty="0" smtClean="0"/>
              <a:t>Prehrambena filozofija</a:t>
            </a:r>
            <a:endParaRPr lang="hr-HR" dirty="0"/>
          </a:p>
        </p:txBody>
      </p:sp>
      <p:sp>
        <p:nvSpPr>
          <p:cNvPr id="6" name="Rezervirano mjesto sadržaja 5"/>
          <p:cNvSpPr>
            <a:spLocks noGrp="1"/>
          </p:cNvSpPr>
          <p:nvPr>
            <p:ph sz="quarter" idx="1"/>
          </p:nvPr>
        </p:nvSpPr>
        <p:spPr>
          <a:xfrm>
            <a:off x="457200" y="2500306"/>
            <a:ext cx="8229600" cy="3656654"/>
          </a:xfrm>
        </p:spPr>
        <p:txBody>
          <a:bodyPr/>
          <a:lstStyle/>
          <a:p>
            <a:r>
              <a:rPr lang="hr-HR" dirty="0" smtClean="0"/>
              <a:t>esencijalna prehrana za opstanak </a:t>
            </a:r>
            <a:br>
              <a:rPr lang="hr-HR" dirty="0" smtClean="0"/>
            </a:br>
            <a:endParaRPr lang="hr-HR" dirty="0" smtClean="0"/>
          </a:p>
          <a:p>
            <a:r>
              <a:rPr lang="hr-HR" dirty="0" smtClean="0"/>
              <a:t>esencijalna prehrana za postizanje optimuma zdravstvenog stanja </a:t>
            </a:r>
            <a:br>
              <a:rPr lang="hr-HR" dirty="0" smtClean="0"/>
            </a:br>
            <a:endParaRPr lang="hr-HR" dirty="0" smtClean="0"/>
          </a:p>
          <a:p>
            <a:r>
              <a:rPr lang="pl-PL" dirty="0" smtClean="0"/>
              <a:t>esencijalna prehrana za maksimalne sportske dosege </a:t>
            </a:r>
            <a:endParaRPr lang="hr-H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covermagazin.com/images/vitamini_stalna_1.jpg"/>
          <p:cNvPicPr>
            <a:picLocks noChangeAspect="1" noChangeArrowheads="1"/>
          </p:cNvPicPr>
          <p:nvPr/>
        </p:nvPicPr>
        <p:blipFill>
          <a:blip r:embed="rId3" cstate="print"/>
          <a:srcRect/>
          <a:stretch>
            <a:fillRect/>
          </a:stretch>
        </p:blipFill>
        <p:spPr bwMode="auto">
          <a:xfrm>
            <a:off x="7000892" y="5143512"/>
            <a:ext cx="2143108" cy="2143108"/>
          </a:xfrm>
          <a:prstGeom prst="rect">
            <a:avLst/>
          </a:prstGeom>
          <a:noFill/>
        </p:spPr>
      </p:pic>
      <p:sp>
        <p:nvSpPr>
          <p:cNvPr id="2" name="Naslov 1"/>
          <p:cNvSpPr>
            <a:spLocks noGrp="1"/>
          </p:cNvSpPr>
          <p:nvPr>
            <p:ph type="title"/>
          </p:nvPr>
        </p:nvSpPr>
        <p:spPr/>
        <p:txBody>
          <a:bodyPr/>
          <a:lstStyle/>
          <a:p>
            <a:r>
              <a:rPr lang="hr-HR" dirty="0" smtClean="0"/>
              <a:t>Vitamini </a:t>
            </a:r>
            <a:endParaRPr lang="hr-HR" dirty="0"/>
          </a:p>
        </p:txBody>
      </p:sp>
      <p:sp>
        <p:nvSpPr>
          <p:cNvPr id="3" name="Rezervirano mjesto sadržaja 2"/>
          <p:cNvSpPr>
            <a:spLocks noGrp="1"/>
          </p:cNvSpPr>
          <p:nvPr>
            <p:ph sz="quarter" idx="1"/>
          </p:nvPr>
        </p:nvSpPr>
        <p:spPr/>
        <p:txBody>
          <a:bodyPr>
            <a:normAutofit fontScale="85000" lnSpcReduction="20000"/>
          </a:bodyPr>
          <a:lstStyle/>
          <a:p>
            <a:r>
              <a:rPr lang="hr-HR" dirty="0" smtClean="0"/>
              <a:t>Organske tvari koje organizam treba svakodnevno u malim količinama, a ne može ih sam sintetizirati. </a:t>
            </a:r>
          </a:p>
          <a:p>
            <a:r>
              <a:rPr lang="hr-HR" dirty="0" smtClean="0"/>
              <a:t>Dijele se na: </a:t>
            </a:r>
          </a:p>
          <a:p>
            <a:pPr lvl="1"/>
            <a:r>
              <a:rPr lang="hr-HR" dirty="0" smtClean="0"/>
              <a:t>vitamine topive u mastima (A, D, E, K) </a:t>
            </a:r>
          </a:p>
          <a:p>
            <a:pPr lvl="1"/>
            <a:r>
              <a:rPr lang="fi-FI" dirty="0" smtClean="0"/>
              <a:t>vitamine topive u vodi (B-1, B-2, B-6, B-12, C, folna kiselina, pantotenska kiselina, nikotinamid) </a:t>
            </a:r>
            <a:endParaRPr lang="hr-HR" dirty="0" smtClean="0"/>
          </a:p>
          <a:p>
            <a:r>
              <a:rPr lang="hr-HR" dirty="0" smtClean="0"/>
              <a:t>Potrebni za rast, razvoj i normalno funkcioniranje organizma </a:t>
            </a:r>
          </a:p>
          <a:p>
            <a:r>
              <a:rPr lang="hr-HR" dirty="0" smtClean="0"/>
              <a:t>Brojne kemijske reakcije</a:t>
            </a:r>
          </a:p>
          <a:p>
            <a:r>
              <a:rPr lang="vi-VN" dirty="0" smtClean="0"/>
              <a:t>Dnevne potrebe za pojedinim vitaminima vrlo se razlikuju, </a:t>
            </a:r>
            <a:r>
              <a:rPr lang="hr-HR" dirty="0" smtClean="0"/>
              <a:t>kao</a:t>
            </a:r>
            <a:r>
              <a:rPr lang="vi-VN" dirty="0" smtClean="0"/>
              <a:t> i potrebe pojedinih populacijskih grupa (sportaši, trudnice, djeca...), </a:t>
            </a:r>
            <a:endParaRPr lang="hr-HR" dirty="0" smtClean="0"/>
          </a:p>
          <a:p>
            <a:r>
              <a:rPr lang="hr-HR" dirty="0" smtClean="0"/>
              <a:t>D</a:t>
            </a:r>
            <a:r>
              <a:rPr lang="vi-VN" dirty="0" smtClean="0"/>
              <a:t>ugotrajni izostanak pojedinih vitamina iz prehrane vrlo često rezultira pojavama najrazličitijih bolesti (skorbut , beri - beri, pelagra...). </a:t>
            </a:r>
          </a:p>
          <a:p>
            <a:r>
              <a:rPr lang="hr-HR" dirty="0" smtClean="0">
                <a:latin typeface="Arial" pitchFamily="34" charset="0"/>
                <a:cs typeface="Arial" pitchFamily="34" charset="0"/>
              </a:rPr>
              <a:t>Vitamini nemaju energetsku vrijednost</a:t>
            </a:r>
            <a:r>
              <a:rPr lang="hr-HR" i="1" dirty="0" smtClean="0">
                <a:latin typeface="Arial" pitchFamily="34" charset="0"/>
                <a:cs typeface="Arial" pitchFamily="34" charset="0"/>
              </a:rPr>
              <a:t>. </a:t>
            </a:r>
            <a:endParaRPr lang="fi-FI" dirty="0" smtClean="0">
              <a:latin typeface="Arial" pitchFamily="34" charset="0"/>
              <a:cs typeface="Arial" pitchFamily="34" charset="0"/>
            </a:endParaRPr>
          </a:p>
          <a:p>
            <a:endParaRPr lang="hr-H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endParaRPr lang="hr-HR"/>
          </a:p>
        </p:txBody>
      </p:sp>
      <p:pic>
        <p:nvPicPr>
          <p:cNvPr id="1028" name="Picture 4" descr="http://www.nestle.rs/asset-library/PublishingImages/Piramida%20pravilne%20prehrane.JPG"/>
          <p:cNvPicPr>
            <a:picLocks noChangeAspect="1" noChangeArrowheads="1"/>
          </p:cNvPicPr>
          <p:nvPr/>
        </p:nvPicPr>
        <p:blipFill>
          <a:blip r:embed="rId2" cstate="print"/>
          <a:srcRect/>
          <a:stretch>
            <a:fillRect/>
          </a:stretch>
        </p:blipFill>
        <p:spPr bwMode="auto">
          <a:xfrm>
            <a:off x="9194" y="-33674"/>
            <a:ext cx="9134805" cy="696313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endParaRPr lang="hr-HR"/>
          </a:p>
        </p:txBody>
      </p:sp>
      <p:pic>
        <p:nvPicPr>
          <p:cNvPr id="106498" name="Picture 2" descr="Healthy Eating Plate"/>
          <p:cNvPicPr>
            <a:picLocks noChangeAspect="1" noChangeArrowheads="1"/>
          </p:cNvPicPr>
          <p:nvPr/>
        </p:nvPicPr>
        <p:blipFill>
          <a:blip r:embed="rId3" cstate="print"/>
          <a:srcRect/>
          <a:stretch>
            <a:fillRect/>
          </a:stretch>
        </p:blipFill>
        <p:spPr bwMode="auto">
          <a:xfrm>
            <a:off x="251520" y="0"/>
            <a:ext cx="8892480" cy="7016724"/>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Energetske potrebe</a:t>
            </a:r>
            <a:endParaRPr lang="hr-HR" dirty="0"/>
          </a:p>
        </p:txBody>
      </p:sp>
      <p:sp>
        <p:nvSpPr>
          <p:cNvPr id="3" name="Rezervirano mjesto sadržaja 2"/>
          <p:cNvSpPr>
            <a:spLocks noGrp="1"/>
          </p:cNvSpPr>
          <p:nvPr>
            <p:ph sz="quarter" idx="1"/>
          </p:nvPr>
        </p:nvSpPr>
        <p:spPr/>
        <p:txBody>
          <a:bodyPr/>
          <a:lstStyle/>
          <a:p>
            <a:r>
              <a:rPr lang="hr-HR" dirty="0" smtClean="0"/>
              <a:t>Bazalni metabolizam</a:t>
            </a:r>
          </a:p>
          <a:p>
            <a:r>
              <a:rPr lang="pl-PL" sz="2800" i="1" dirty="0" smtClean="0"/>
              <a:t>osoba"X" je teška 75 kg </a:t>
            </a:r>
          </a:p>
          <a:p>
            <a:pPr>
              <a:buNone/>
            </a:pPr>
            <a:r>
              <a:rPr lang="hr-HR" sz="2800" i="1" dirty="0" smtClean="0"/>
              <a:t>	</a:t>
            </a:r>
            <a:r>
              <a:rPr lang="hr-HR" sz="2800" i="1" dirty="0" smtClean="0">
                <a:solidFill>
                  <a:schemeClr val="tx2"/>
                </a:solidFill>
              </a:rPr>
              <a:t>- njen bazalni metabolizam iznosi: </a:t>
            </a:r>
          </a:p>
          <a:p>
            <a:pPr>
              <a:buNone/>
            </a:pPr>
            <a:r>
              <a:rPr lang="hr-HR" sz="2800" i="1" dirty="0" smtClean="0"/>
              <a:t>	</a:t>
            </a:r>
            <a:r>
              <a:rPr lang="en-US" sz="2800" i="1" dirty="0" smtClean="0"/>
              <a:t>75 x 22.2 = </a:t>
            </a:r>
            <a:r>
              <a:rPr lang="en-US" sz="2800" b="1" i="1" dirty="0" smtClean="0"/>
              <a:t>1650 kcal </a:t>
            </a:r>
            <a:endParaRPr lang="hr-HR" sz="2800" b="1" i="1" dirty="0" smtClean="0"/>
          </a:p>
          <a:p>
            <a:r>
              <a:rPr lang="hr-HR" sz="2800" dirty="0" smtClean="0"/>
              <a:t>aktivitete veličina bazalnog metabolizma povećava za: </a:t>
            </a:r>
          </a:p>
          <a:p>
            <a:pPr>
              <a:buNone/>
            </a:pPr>
            <a:r>
              <a:rPr lang="hr-HR" sz="2800" i="1" dirty="0" smtClean="0"/>
              <a:t>	- </a:t>
            </a:r>
            <a:r>
              <a:rPr lang="hr-HR" sz="2800" i="1" dirty="0" smtClean="0">
                <a:solidFill>
                  <a:schemeClr val="tx2"/>
                </a:solidFill>
              </a:rPr>
              <a:t>nisko aktivne osobe (sedentarne): 20 - 40 % BM </a:t>
            </a:r>
          </a:p>
          <a:p>
            <a:pPr>
              <a:buNone/>
            </a:pPr>
            <a:r>
              <a:rPr lang="hr-HR" sz="2800" i="1" dirty="0" smtClean="0">
                <a:solidFill>
                  <a:schemeClr val="tx2"/>
                </a:solidFill>
              </a:rPr>
              <a:t>	- srednje aktivne osobe: 40 - 60 % BM</a:t>
            </a:r>
            <a:r>
              <a:rPr lang="hr-HR" sz="2800" i="1" dirty="0" smtClean="0"/>
              <a:t> </a:t>
            </a:r>
          </a:p>
          <a:p>
            <a:pPr lvl="1">
              <a:buNone/>
            </a:pPr>
            <a:r>
              <a:rPr lang="pl-PL" sz="2800" i="1" dirty="0" smtClean="0"/>
              <a:t>- jako aktivne osobe: 60 - 80 % BM </a:t>
            </a:r>
          </a:p>
          <a:p>
            <a:pPr>
              <a:buNone/>
            </a:pPr>
            <a:endParaRPr lang="hr-HR" dirty="0" smtClean="0"/>
          </a:p>
          <a:p>
            <a:endParaRPr lang="hr-HR" dirty="0" smtClean="0"/>
          </a:p>
          <a:p>
            <a:endParaRPr lang="hr-H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slov 5"/>
          <p:cNvSpPr>
            <a:spLocks noGrp="1"/>
          </p:cNvSpPr>
          <p:nvPr>
            <p:ph type="title"/>
          </p:nvPr>
        </p:nvSpPr>
        <p:spPr/>
        <p:txBody>
          <a:bodyPr>
            <a:normAutofit fontScale="90000"/>
          </a:bodyPr>
          <a:lstStyle/>
          <a:p>
            <a:r>
              <a:rPr lang="hr-HR" dirty="0">
                <a:ea typeface="Calibri"/>
                <a:cs typeface="Times New Roman"/>
              </a:rPr>
              <a:t/>
            </a:r>
            <a:br>
              <a:rPr lang="hr-HR" dirty="0">
                <a:ea typeface="Calibri"/>
                <a:cs typeface="Times New Roman"/>
              </a:rPr>
            </a:br>
            <a:r>
              <a:rPr lang="hr-HR" dirty="0" smtClean="0"/>
              <a:t>Procjena dnevnih energetskih potreba sportaša</a:t>
            </a:r>
            <a:endParaRPr lang="hr-HR" dirty="0"/>
          </a:p>
        </p:txBody>
      </p:sp>
      <p:graphicFrame>
        <p:nvGraphicFramePr>
          <p:cNvPr id="4" name="Rezervirano mjesto sadržaja 3"/>
          <p:cNvGraphicFramePr>
            <a:graphicFrameLocks noGrp="1"/>
          </p:cNvGraphicFramePr>
          <p:nvPr>
            <p:ph sz="quarter" idx="1"/>
          </p:nvPr>
        </p:nvGraphicFramePr>
        <p:xfrm>
          <a:off x="323528" y="1628800"/>
          <a:ext cx="4038600" cy="3970020"/>
        </p:xfrm>
        <a:graphic>
          <a:graphicData uri="http://schemas.openxmlformats.org/drawingml/2006/table">
            <a:tbl>
              <a:tblPr/>
              <a:tblGrid>
                <a:gridCol w="2019300"/>
                <a:gridCol w="2019300"/>
              </a:tblGrid>
              <a:tr h="0">
                <a:tc gridSpan="2">
                  <a:txBody>
                    <a:bodyPr/>
                    <a:lstStyle/>
                    <a:p>
                      <a:pPr algn="ctr">
                        <a:lnSpc>
                          <a:spcPct val="115000"/>
                        </a:lnSpc>
                        <a:spcBef>
                          <a:spcPts val="750"/>
                        </a:spcBef>
                        <a:spcAft>
                          <a:spcPts val="750"/>
                        </a:spcAft>
                      </a:pPr>
                      <a:r>
                        <a:rPr lang="hr-HR" sz="2000" b="0" kern="1200" dirty="0" smtClean="0">
                          <a:solidFill>
                            <a:schemeClr val="tx1"/>
                          </a:solidFill>
                          <a:latin typeface="+mn-lt"/>
                          <a:ea typeface="+mn-ea"/>
                          <a:cs typeface="+mn-cs"/>
                        </a:rPr>
                        <a:t>Procjena dnevnih energetskih potreba sportaša</a:t>
                      </a:r>
                      <a:endParaRPr lang="hr-HR" sz="2000" b="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hMerge="1">
                  <a:txBody>
                    <a:bodyPr/>
                    <a:lstStyle/>
                    <a:p>
                      <a:pPr algn="ctr">
                        <a:lnSpc>
                          <a:spcPct val="115000"/>
                        </a:lnSpc>
                        <a:spcBef>
                          <a:spcPts val="750"/>
                        </a:spcBef>
                        <a:spcAft>
                          <a:spcPts val="750"/>
                        </a:spcAft>
                      </a:pPr>
                      <a:endParaRPr lang="hr-HR" sz="11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r>
              <a:tr h="0">
                <a:tc>
                  <a:txBody>
                    <a:bodyPr/>
                    <a:lstStyle/>
                    <a:p>
                      <a:pPr algn="ctr">
                        <a:lnSpc>
                          <a:spcPct val="115000"/>
                        </a:lnSpc>
                        <a:spcBef>
                          <a:spcPts val="750"/>
                        </a:spcBef>
                        <a:spcAft>
                          <a:spcPts val="750"/>
                        </a:spcAft>
                      </a:pPr>
                      <a:r>
                        <a:rPr lang="hr-HR" sz="2000" b="0" dirty="0">
                          <a:latin typeface="Times New Roman"/>
                          <a:ea typeface="Times New Roman"/>
                          <a:cs typeface="Times New Roman"/>
                        </a:rPr>
                        <a:t>kategorija sportske aktivnosti</a:t>
                      </a:r>
                      <a:endParaRPr lang="hr-HR" sz="2000" b="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a:txBody>
                    <a:bodyPr/>
                    <a:lstStyle/>
                    <a:p>
                      <a:pPr algn="ctr">
                        <a:lnSpc>
                          <a:spcPct val="115000"/>
                        </a:lnSpc>
                        <a:spcBef>
                          <a:spcPts val="750"/>
                        </a:spcBef>
                        <a:spcAft>
                          <a:spcPts val="750"/>
                        </a:spcAft>
                      </a:pPr>
                      <a:r>
                        <a:rPr lang="hr-HR" sz="2000" b="0" dirty="0">
                          <a:latin typeface="Times New Roman"/>
                          <a:ea typeface="Times New Roman"/>
                          <a:cs typeface="Times New Roman"/>
                        </a:rPr>
                        <a:t>potrebna energija za sportaše (kcal/dan)</a:t>
                      </a:r>
                      <a:endParaRPr lang="hr-HR" sz="2000" b="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r>
              <a:tr h="0">
                <a:tc>
                  <a:txBody>
                    <a:bodyPr/>
                    <a:lstStyle/>
                    <a:p>
                      <a:pPr>
                        <a:lnSpc>
                          <a:spcPct val="115000"/>
                        </a:lnSpc>
                        <a:spcBef>
                          <a:spcPts val="750"/>
                        </a:spcBef>
                        <a:spcAft>
                          <a:spcPts val="750"/>
                        </a:spcAft>
                      </a:pPr>
                      <a:r>
                        <a:rPr lang="hr-HR" sz="2000" dirty="0">
                          <a:latin typeface="Times New Roman"/>
                          <a:ea typeface="Times New Roman"/>
                          <a:cs typeface="Times New Roman"/>
                        </a:rPr>
                        <a:t>malo aktivna *</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BW x 28+30</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r>
              <a:tr h="0">
                <a:tc>
                  <a:txBody>
                    <a:bodyPr/>
                    <a:lstStyle/>
                    <a:p>
                      <a:pPr>
                        <a:lnSpc>
                          <a:spcPct val="115000"/>
                        </a:lnSpc>
                        <a:spcBef>
                          <a:spcPts val="750"/>
                        </a:spcBef>
                        <a:spcAft>
                          <a:spcPts val="750"/>
                        </a:spcAft>
                      </a:pPr>
                      <a:r>
                        <a:rPr lang="hr-HR" sz="2000" dirty="0">
                          <a:latin typeface="Times New Roman"/>
                          <a:ea typeface="Times New Roman"/>
                          <a:cs typeface="Times New Roman"/>
                        </a:rPr>
                        <a:t>umjereno aktivna **</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BW x 32+40</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r>
              <a:tr h="0">
                <a:tc>
                  <a:txBody>
                    <a:bodyPr/>
                    <a:lstStyle/>
                    <a:p>
                      <a:pPr>
                        <a:lnSpc>
                          <a:spcPct val="115000"/>
                        </a:lnSpc>
                        <a:spcBef>
                          <a:spcPts val="750"/>
                        </a:spcBef>
                        <a:spcAft>
                          <a:spcPts val="750"/>
                        </a:spcAft>
                      </a:pPr>
                      <a:r>
                        <a:rPr lang="hr-HR" sz="2000">
                          <a:latin typeface="Times New Roman"/>
                          <a:ea typeface="Times New Roman"/>
                          <a:cs typeface="Times New Roman"/>
                        </a:rPr>
                        <a:t>vrlo aktivna ***</a:t>
                      </a:r>
                      <a:endParaRPr lang="hr-HR" sz="200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BW x 42+50</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r>
              <a:tr h="0">
                <a:tc>
                  <a:txBody>
                    <a:bodyPr/>
                    <a:lstStyle/>
                    <a:p>
                      <a:pPr>
                        <a:lnSpc>
                          <a:spcPct val="115000"/>
                        </a:lnSpc>
                        <a:spcBef>
                          <a:spcPts val="750"/>
                        </a:spcBef>
                        <a:spcAft>
                          <a:spcPts val="750"/>
                        </a:spcAft>
                      </a:pPr>
                      <a:r>
                        <a:rPr lang="hr-HR" sz="2000">
                          <a:latin typeface="Times New Roman"/>
                          <a:ea typeface="Times New Roman"/>
                          <a:cs typeface="Times New Roman"/>
                        </a:rPr>
                        <a:t>izuzetno aktivna ****</a:t>
                      </a:r>
                      <a:endParaRPr lang="hr-HR" sz="200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BW x 50+60</a:t>
                      </a:r>
                      <a:endParaRPr lang="hr-HR" sz="2000" dirty="0">
                        <a:latin typeface="Calibri"/>
                        <a:ea typeface="Calibri"/>
                        <a:cs typeface="Times New Roman"/>
                      </a:endParaRPr>
                    </a:p>
                  </a:txBody>
                  <a:tcPr marL="31552" marR="31552"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r>
            </a:tbl>
          </a:graphicData>
        </a:graphic>
      </p:graphicFrame>
      <p:sp>
        <p:nvSpPr>
          <p:cNvPr id="7" name="Rezervirano mjesto sadržaja 6"/>
          <p:cNvSpPr>
            <a:spLocks noGrp="1"/>
          </p:cNvSpPr>
          <p:nvPr>
            <p:ph sz="quarter" idx="2"/>
          </p:nvPr>
        </p:nvSpPr>
        <p:spPr/>
        <p:txBody>
          <a:bodyPr/>
          <a:lstStyle/>
          <a:p>
            <a:endParaRPr lang="hr-HR" dirty="0"/>
          </a:p>
        </p:txBody>
      </p:sp>
      <p:sp>
        <p:nvSpPr>
          <p:cNvPr id="5" name="Pravokutnik 4"/>
          <p:cNvSpPr/>
          <p:nvPr/>
        </p:nvSpPr>
        <p:spPr>
          <a:xfrm>
            <a:off x="251520" y="5534561"/>
            <a:ext cx="4032448" cy="1323439"/>
          </a:xfrm>
          <a:prstGeom prst="rect">
            <a:avLst/>
          </a:prstGeom>
        </p:spPr>
        <p:txBody>
          <a:bodyPr wrap="square">
            <a:spAutoFit/>
          </a:bodyPr>
          <a:lstStyle/>
          <a:p>
            <a:r>
              <a:rPr lang="hr-HR" sz="1600" i="1" dirty="0"/>
              <a:t>BW = tjelesna težina </a:t>
            </a:r>
            <a:endParaRPr lang="hr-HR" sz="1600" i="1" dirty="0" smtClean="0"/>
          </a:p>
          <a:p>
            <a:pPr>
              <a:buFont typeface="Arial" pitchFamily="34" charset="0"/>
              <a:buChar char="•"/>
            </a:pPr>
            <a:r>
              <a:rPr lang="hr-HR" sz="1600" i="1" dirty="0" smtClean="0"/>
              <a:t>rekreacija </a:t>
            </a:r>
          </a:p>
          <a:p>
            <a:pPr>
              <a:buFont typeface="Arial" pitchFamily="34" charset="0"/>
              <a:buChar char="•"/>
            </a:pPr>
            <a:r>
              <a:rPr lang="hr-HR" sz="1600" i="1" dirty="0" smtClean="0"/>
              <a:t>** </a:t>
            </a:r>
            <a:r>
              <a:rPr lang="hr-HR" sz="1600" i="1" dirty="0"/>
              <a:t>trening 45-60 min/dnevno </a:t>
            </a:r>
            <a:endParaRPr lang="hr-HR" sz="1600" i="1" dirty="0" smtClean="0"/>
          </a:p>
          <a:p>
            <a:pPr>
              <a:buFont typeface="Arial" pitchFamily="34" charset="0"/>
              <a:buChar char="•"/>
            </a:pPr>
            <a:r>
              <a:rPr lang="hr-HR" sz="1600" i="1" dirty="0" smtClean="0"/>
              <a:t>*** </a:t>
            </a:r>
            <a:r>
              <a:rPr lang="hr-HR" sz="1600" i="1" dirty="0"/>
              <a:t>trening 60-120 min/dnevno </a:t>
            </a:r>
            <a:endParaRPr lang="hr-HR" sz="1600" i="1" dirty="0" smtClean="0"/>
          </a:p>
          <a:p>
            <a:pPr>
              <a:buFont typeface="Arial" pitchFamily="34" charset="0"/>
              <a:buChar char="•"/>
            </a:pPr>
            <a:r>
              <a:rPr lang="hr-HR" sz="1600" i="1" dirty="0" smtClean="0"/>
              <a:t>**** </a:t>
            </a:r>
            <a:r>
              <a:rPr lang="hr-HR" sz="1600" i="1" dirty="0"/>
              <a:t>trening za maraton</a:t>
            </a:r>
            <a:r>
              <a:rPr lang="hr-HR" sz="1600" dirty="0"/>
              <a:t> </a:t>
            </a:r>
          </a:p>
        </p:txBody>
      </p:sp>
      <p:graphicFrame>
        <p:nvGraphicFramePr>
          <p:cNvPr id="8" name="Tablica 7"/>
          <p:cNvGraphicFramePr>
            <a:graphicFrameLocks noGrp="1"/>
          </p:cNvGraphicFramePr>
          <p:nvPr/>
        </p:nvGraphicFramePr>
        <p:xfrm>
          <a:off x="4499992" y="1628800"/>
          <a:ext cx="4392488" cy="2664297"/>
        </p:xfrm>
        <a:graphic>
          <a:graphicData uri="http://schemas.openxmlformats.org/drawingml/2006/table">
            <a:tbl>
              <a:tblPr firstRow="1" bandRow="1">
                <a:tableStyleId>{5C22544A-7EE6-4342-B048-85BDC9FD1C3A}</a:tableStyleId>
              </a:tblPr>
              <a:tblGrid>
                <a:gridCol w="2196244"/>
                <a:gridCol w="2196244"/>
              </a:tblGrid>
              <a:tr h="803113">
                <a:tc gridSpan="2">
                  <a:txBody>
                    <a:bodyPr/>
                    <a:lstStyle/>
                    <a:p>
                      <a:r>
                        <a:rPr lang="hr-HR" b="0" dirty="0" smtClean="0">
                          <a:solidFill>
                            <a:schemeClr val="tx1"/>
                          </a:solidFill>
                        </a:rPr>
                        <a:t>Razlike u utrošku energije ovisno o </a:t>
                      </a:r>
                      <a:br>
                        <a:rPr lang="hr-HR" b="0" dirty="0" smtClean="0">
                          <a:solidFill>
                            <a:schemeClr val="tx1"/>
                          </a:solidFill>
                        </a:rPr>
                      </a:br>
                      <a:r>
                        <a:rPr lang="hr-HR" b="1" dirty="0" smtClean="0">
                          <a:solidFill>
                            <a:schemeClr val="tx1"/>
                          </a:solidFill>
                        </a:rPr>
                        <a:t>vrsti</a:t>
                      </a:r>
                      <a:r>
                        <a:rPr lang="hr-HR" b="0" dirty="0" smtClean="0">
                          <a:solidFill>
                            <a:schemeClr val="tx1"/>
                          </a:solidFill>
                        </a:rPr>
                        <a:t> sporta</a:t>
                      </a:r>
                      <a:endParaRPr lang="hr-HR" b="0" dirty="0">
                        <a:solidFill>
                          <a:schemeClr val="tx1"/>
                        </a:solidFill>
                      </a:endParaRPr>
                    </a:p>
                  </a:txBody>
                  <a:tcPr>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r-HR" b="0" dirty="0" smtClean="0">
                        <a:solidFill>
                          <a:schemeClr val="tx1"/>
                        </a:solidFill>
                      </a:endParaRPr>
                    </a:p>
                  </a:txBody>
                  <a:tcPr>
                    <a:solidFill>
                      <a:schemeClr val="accent1">
                        <a:lumMod val="20000"/>
                        <a:lumOff val="80000"/>
                      </a:schemeClr>
                    </a:solidFill>
                  </a:tcPr>
                </a:tc>
              </a:tr>
              <a:tr h="465296">
                <a:tc>
                  <a:txBody>
                    <a:bodyPr/>
                    <a:lstStyle/>
                    <a:p>
                      <a:r>
                        <a:rPr lang="hr-HR" b="0" dirty="0" smtClean="0">
                          <a:solidFill>
                            <a:schemeClr val="tx1"/>
                          </a:solidFill>
                        </a:rPr>
                        <a:t>maraton</a:t>
                      </a:r>
                      <a:endParaRPr lang="hr-HR" b="0" dirty="0">
                        <a:solidFill>
                          <a:schemeClr val="tx1"/>
                        </a:solidFill>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b="0" dirty="0" smtClean="0">
                          <a:solidFill>
                            <a:schemeClr val="tx1"/>
                          </a:solidFill>
                        </a:rPr>
                        <a:t>930 kcal/sat</a:t>
                      </a:r>
                    </a:p>
                  </a:txBody>
                  <a:tcPr>
                    <a:solidFill>
                      <a:schemeClr val="accent1">
                        <a:lumMod val="20000"/>
                        <a:lumOff val="80000"/>
                      </a:schemeClr>
                    </a:solidFill>
                  </a:tcPr>
                </a:tc>
              </a:tr>
              <a:tr h="465296">
                <a:tc>
                  <a:txBody>
                    <a:bodyPr/>
                    <a:lstStyle/>
                    <a:p>
                      <a:r>
                        <a:rPr lang="hr-HR" dirty="0" smtClean="0"/>
                        <a:t>nogomet </a:t>
                      </a:r>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smtClean="0"/>
                        <a:t>590 kcal/sat</a:t>
                      </a:r>
                    </a:p>
                  </a:txBody>
                  <a:tcPr/>
                </a:tc>
              </a:tr>
              <a:tr h="465296">
                <a:tc>
                  <a:txBody>
                    <a:bodyPr/>
                    <a:lstStyle/>
                    <a:p>
                      <a:r>
                        <a:rPr lang="hr-HR" dirty="0" smtClean="0"/>
                        <a:t>biciklizam</a:t>
                      </a:r>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smtClean="0"/>
                        <a:t>615 kcal/sat</a:t>
                      </a:r>
                    </a:p>
                  </a:txBody>
                  <a:tcPr/>
                </a:tc>
              </a:tr>
              <a:tr h="465296">
                <a:tc>
                  <a:txBody>
                    <a:bodyPr/>
                    <a:lstStyle/>
                    <a:p>
                      <a:r>
                        <a:rPr lang="hr-HR" dirty="0" smtClean="0"/>
                        <a:t>tenis </a:t>
                      </a:r>
                      <a:endParaRPr lang="hr-HR" dirty="0"/>
                    </a:p>
                  </a:txBody>
                  <a:tcPr/>
                </a:tc>
                <a:tc>
                  <a:txBody>
                    <a:bodyPr/>
                    <a:lstStyle/>
                    <a:p>
                      <a:r>
                        <a:rPr lang="hr-HR" dirty="0" smtClean="0"/>
                        <a:t>374 kcal/sat </a:t>
                      </a:r>
                      <a:endParaRPr lang="hr-HR" dirty="0"/>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smtClean="0"/>
              <a:t>Razlike utroška energije ovisno o spolu</a:t>
            </a:r>
            <a:endParaRPr lang="hr-HR" dirty="0"/>
          </a:p>
        </p:txBody>
      </p:sp>
      <p:graphicFrame>
        <p:nvGraphicFramePr>
          <p:cNvPr id="4" name="Rezervirano mjesto sadržaja 3"/>
          <p:cNvGraphicFramePr>
            <a:graphicFrameLocks noGrp="1"/>
          </p:cNvGraphicFramePr>
          <p:nvPr>
            <p:ph sz="quarter" idx="1"/>
          </p:nvPr>
        </p:nvGraphicFramePr>
        <p:xfrm>
          <a:off x="755576" y="1916832"/>
          <a:ext cx="6096000" cy="2179320"/>
        </p:xfrm>
        <a:graphic>
          <a:graphicData uri="http://schemas.openxmlformats.org/drawingml/2006/table">
            <a:tbl>
              <a:tblPr/>
              <a:tblGrid>
                <a:gridCol w="1524000"/>
                <a:gridCol w="1524000"/>
                <a:gridCol w="1524000"/>
                <a:gridCol w="1524000"/>
              </a:tblGrid>
              <a:tr h="0">
                <a:tc gridSpan="4">
                  <a:txBody>
                    <a:bodyPr/>
                    <a:lstStyle/>
                    <a:p>
                      <a:pPr marL="0" marR="0" lvl="0" indent="0" algn="ctr" defTabSz="914400" rtl="0" eaLnBrk="1" fontAlgn="auto" latinLnBrk="0" hangingPunct="1">
                        <a:lnSpc>
                          <a:spcPct val="115000"/>
                        </a:lnSpc>
                        <a:spcBef>
                          <a:spcPts val="750"/>
                        </a:spcBef>
                        <a:spcAft>
                          <a:spcPts val="750"/>
                        </a:spcAft>
                        <a:buClrTx/>
                        <a:buSzTx/>
                        <a:buFontTx/>
                        <a:buNone/>
                        <a:tabLst/>
                        <a:defRPr/>
                      </a:pPr>
                      <a:r>
                        <a:rPr kumimoji="0" lang="hr-HR" sz="2000" b="1" i="0" u="none" strike="noStrike" cap="none" normalizeH="0" baseline="0" dirty="0" smtClean="0">
                          <a:ln>
                            <a:noFill/>
                          </a:ln>
                          <a:solidFill>
                            <a:srgbClr val="444444"/>
                          </a:solidFill>
                          <a:effectLst/>
                          <a:latin typeface="Helvetica"/>
                          <a:ea typeface="Times New Roman" pitchFamily="18" charset="0"/>
                          <a:cs typeface="Times New Roman" pitchFamily="18" charset="0"/>
                        </a:rPr>
                        <a:t>Utro</a:t>
                      </a:r>
                      <a:r>
                        <a:rPr kumimoji="0" lang="hr-HR" sz="2000" b="1" i="0" u="none" strike="noStrike" cap="none" normalizeH="0" baseline="0" dirty="0" smtClean="0">
                          <a:ln>
                            <a:noFill/>
                          </a:ln>
                          <a:solidFill>
                            <a:srgbClr val="444444"/>
                          </a:solidFill>
                          <a:effectLst/>
                          <a:latin typeface="+mn-lt"/>
                          <a:ea typeface="Times New Roman" pitchFamily="18" charset="0"/>
                          <a:cs typeface="Times New Roman" pitchFamily="18" charset="0"/>
                        </a:rPr>
                        <a:t>š</a:t>
                      </a:r>
                      <a:r>
                        <a:rPr kumimoji="0" lang="hr-HR" sz="2000" b="1" i="0" u="none" strike="noStrike" cap="none" normalizeH="0" baseline="0" dirty="0" smtClean="0">
                          <a:ln>
                            <a:noFill/>
                          </a:ln>
                          <a:solidFill>
                            <a:srgbClr val="444444"/>
                          </a:solidFill>
                          <a:effectLst/>
                          <a:latin typeface="Helvetica"/>
                          <a:ea typeface="Times New Roman" pitchFamily="18" charset="0"/>
                          <a:cs typeface="Times New Roman" pitchFamily="18" charset="0"/>
                        </a:rPr>
                        <a:t>ak energije kod treninga /90 min/</a:t>
                      </a:r>
                      <a:endParaRPr kumimoji="0" lang="hr-HR" sz="2000" b="0" i="0" u="none" strike="noStrike" cap="none" normalizeH="0" baseline="0" dirty="0" smtClean="0">
                        <a:ln>
                          <a:noFill/>
                        </a:ln>
                        <a:solidFill>
                          <a:schemeClr val="tx1"/>
                        </a:solidFill>
                        <a:effectLst/>
                        <a:latin typeface="Arial" pitchFamily="34" charset="0"/>
                        <a:cs typeface="Arial" pitchFamily="34" charset="0"/>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hMerge="1">
                  <a:txBody>
                    <a:bodyPr/>
                    <a:lstStyle/>
                    <a:p>
                      <a:pPr algn="ctr">
                        <a:lnSpc>
                          <a:spcPct val="115000"/>
                        </a:lnSpc>
                        <a:spcBef>
                          <a:spcPts val="750"/>
                        </a:spcBef>
                        <a:spcAft>
                          <a:spcPts val="750"/>
                        </a:spcAft>
                      </a:pPr>
                      <a:endParaRPr lang="hr-HR" sz="11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hMerge="1">
                  <a:txBody>
                    <a:bodyPr/>
                    <a:lstStyle/>
                    <a:p>
                      <a:pPr algn="ctr">
                        <a:lnSpc>
                          <a:spcPct val="115000"/>
                        </a:lnSpc>
                        <a:spcBef>
                          <a:spcPts val="750"/>
                        </a:spcBef>
                        <a:spcAft>
                          <a:spcPts val="750"/>
                        </a:spcAft>
                      </a:pPr>
                      <a:endParaRPr lang="hr-HR" sz="11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hMerge="1">
                  <a:txBody>
                    <a:bodyPr/>
                    <a:lstStyle/>
                    <a:p>
                      <a:pPr algn="ctr">
                        <a:lnSpc>
                          <a:spcPct val="115000"/>
                        </a:lnSpc>
                        <a:spcBef>
                          <a:spcPts val="750"/>
                        </a:spcBef>
                        <a:spcAft>
                          <a:spcPts val="750"/>
                        </a:spcAft>
                      </a:pPr>
                      <a:endParaRPr lang="hr-HR" sz="11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r>
              <a:tr h="0">
                <a:tc>
                  <a:txBody>
                    <a:bodyPr/>
                    <a:lstStyle/>
                    <a:p>
                      <a:pPr algn="ctr">
                        <a:lnSpc>
                          <a:spcPct val="115000"/>
                        </a:lnSpc>
                        <a:spcBef>
                          <a:spcPts val="750"/>
                        </a:spcBef>
                        <a:spcAft>
                          <a:spcPts val="750"/>
                        </a:spcAft>
                      </a:pPr>
                      <a:r>
                        <a:rPr lang="hr-HR" sz="2000" b="1" dirty="0">
                          <a:latin typeface="Times New Roman"/>
                          <a:ea typeface="Times New Roman"/>
                          <a:cs typeface="Times New Roman"/>
                        </a:rPr>
                        <a:t>Spol</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a:txBody>
                    <a:bodyPr/>
                    <a:lstStyle/>
                    <a:p>
                      <a:pPr algn="ctr">
                        <a:lnSpc>
                          <a:spcPct val="115000"/>
                        </a:lnSpc>
                        <a:spcBef>
                          <a:spcPts val="750"/>
                        </a:spcBef>
                        <a:spcAft>
                          <a:spcPts val="750"/>
                        </a:spcAft>
                      </a:pPr>
                      <a:r>
                        <a:rPr lang="hr-HR" sz="2000" b="1" dirty="0">
                          <a:latin typeface="Times New Roman"/>
                          <a:ea typeface="Times New Roman"/>
                          <a:cs typeface="Times New Roman"/>
                        </a:rPr>
                        <a:t>BW (kg)</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a:txBody>
                    <a:bodyPr/>
                    <a:lstStyle/>
                    <a:p>
                      <a:pPr algn="ctr">
                        <a:lnSpc>
                          <a:spcPct val="115000"/>
                        </a:lnSpc>
                        <a:spcBef>
                          <a:spcPts val="750"/>
                        </a:spcBef>
                        <a:spcAft>
                          <a:spcPts val="750"/>
                        </a:spcAft>
                      </a:pPr>
                      <a:r>
                        <a:rPr lang="hr-HR" sz="2000" b="1">
                          <a:latin typeface="Times New Roman"/>
                          <a:ea typeface="Times New Roman"/>
                          <a:cs typeface="Times New Roman"/>
                        </a:rPr>
                        <a:t>Utrošena energija (kg/BW)</a:t>
                      </a:r>
                      <a:endParaRPr lang="hr-HR" sz="20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c>
                  <a:txBody>
                    <a:bodyPr/>
                    <a:lstStyle/>
                    <a:p>
                      <a:pPr algn="ctr">
                        <a:lnSpc>
                          <a:spcPct val="115000"/>
                        </a:lnSpc>
                        <a:spcBef>
                          <a:spcPts val="750"/>
                        </a:spcBef>
                        <a:spcAft>
                          <a:spcPts val="750"/>
                        </a:spcAft>
                      </a:pPr>
                      <a:r>
                        <a:rPr lang="hr-HR" sz="2000" b="1" dirty="0">
                          <a:latin typeface="Times New Roman"/>
                          <a:ea typeface="Times New Roman"/>
                          <a:cs typeface="Times New Roman"/>
                        </a:rPr>
                        <a:t>Utrošena </a:t>
                      </a:r>
                      <a:r>
                        <a:rPr lang="hr-HR" sz="2000" b="1" dirty="0" err="1">
                          <a:latin typeface="Times New Roman"/>
                          <a:ea typeface="Times New Roman"/>
                          <a:cs typeface="Times New Roman"/>
                        </a:rPr>
                        <a:t>enrgija</a:t>
                      </a:r>
                      <a:r>
                        <a:rPr lang="hr-HR" sz="2000" b="1" dirty="0">
                          <a:latin typeface="Times New Roman"/>
                          <a:ea typeface="Times New Roman"/>
                          <a:cs typeface="Times New Roman"/>
                        </a:rPr>
                        <a:t> (kcal/dan)</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EEEEE"/>
                    </a:solidFill>
                  </a:tcPr>
                </a:tc>
              </a:tr>
              <a:tr h="0">
                <a:tc>
                  <a:txBody>
                    <a:bodyPr/>
                    <a:lstStyle/>
                    <a:p>
                      <a:pPr>
                        <a:lnSpc>
                          <a:spcPct val="115000"/>
                        </a:lnSpc>
                        <a:spcBef>
                          <a:spcPts val="750"/>
                        </a:spcBef>
                        <a:spcAft>
                          <a:spcPts val="750"/>
                        </a:spcAft>
                      </a:pPr>
                      <a:r>
                        <a:rPr lang="hr-HR" sz="2000">
                          <a:latin typeface="Times New Roman"/>
                          <a:ea typeface="Times New Roman"/>
                          <a:cs typeface="Times New Roman"/>
                        </a:rPr>
                        <a:t>m</a:t>
                      </a:r>
                      <a:endParaRPr lang="hr-HR" sz="20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80</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50</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4000</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tx2">
                        <a:lumMod val="20000"/>
                        <a:lumOff val="80000"/>
                      </a:schemeClr>
                    </a:solidFill>
                  </a:tcPr>
                </a:tc>
              </a:tr>
              <a:tr h="0">
                <a:tc>
                  <a:txBody>
                    <a:bodyPr/>
                    <a:lstStyle/>
                    <a:p>
                      <a:pPr>
                        <a:lnSpc>
                          <a:spcPct val="115000"/>
                        </a:lnSpc>
                        <a:spcBef>
                          <a:spcPts val="750"/>
                        </a:spcBef>
                        <a:spcAft>
                          <a:spcPts val="750"/>
                        </a:spcAft>
                      </a:pPr>
                      <a:r>
                        <a:rPr lang="hr-HR" sz="2000">
                          <a:latin typeface="Times New Roman"/>
                          <a:ea typeface="Times New Roman"/>
                          <a:cs typeface="Times New Roman"/>
                        </a:rPr>
                        <a:t>ž</a:t>
                      </a:r>
                      <a:endParaRPr lang="hr-HR" sz="20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c>
                  <a:txBody>
                    <a:bodyPr/>
                    <a:lstStyle/>
                    <a:p>
                      <a:pPr>
                        <a:lnSpc>
                          <a:spcPct val="115000"/>
                        </a:lnSpc>
                        <a:spcBef>
                          <a:spcPts val="750"/>
                        </a:spcBef>
                        <a:spcAft>
                          <a:spcPts val="750"/>
                        </a:spcAft>
                      </a:pPr>
                      <a:r>
                        <a:rPr lang="hr-HR" sz="2000">
                          <a:latin typeface="Times New Roman"/>
                          <a:ea typeface="Times New Roman"/>
                          <a:cs typeface="Times New Roman"/>
                        </a:rPr>
                        <a:t>65</a:t>
                      </a:r>
                      <a:endParaRPr lang="hr-HR" sz="200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45</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c>
                  <a:txBody>
                    <a:bodyPr/>
                    <a:lstStyle/>
                    <a:p>
                      <a:pPr>
                        <a:lnSpc>
                          <a:spcPct val="115000"/>
                        </a:lnSpc>
                        <a:spcBef>
                          <a:spcPts val="750"/>
                        </a:spcBef>
                        <a:spcAft>
                          <a:spcPts val="750"/>
                        </a:spcAft>
                      </a:pPr>
                      <a:r>
                        <a:rPr lang="hr-HR" sz="2000" dirty="0">
                          <a:latin typeface="Times New Roman"/>
                          <a:ea typeface="Times New Roman"/>
                          <a:cs typeface="Times New Roman"/>
                        </a:rPr>
                        <a:t>2925</a:t>
                      </a:r>
                      <a:endParaRPr lang="hr-HR" sz="2000" dirty="0">
                        <a:latin typeface="Calibri"/>
                        <a:ea typeface="Calibri"/>
                        <a:cs typeface="Times New Roman"/>
                      </a:endParaRPr>
                    </a:p>
                  </a:txBody>
                  <a:tcPr marL="47625" marR="47625" marT="9525" marB="9525"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chemeClr val="accent1">
                        <a:lumMod val="20000"/>
                        <a:lumOff val="80000"/>
                      </a:schemeClr>
                    </a:solidFill>
                  </a:tcPr>
                </a:tc>
              </a:tr>
            </a:tbl>
          </a:graphicData>
        </a:graphic>
      </p:graphicFrame>
      <p:sp>
        <p:nvSpPr>
          <p:cNvPr id="40961" name="Rectangle 1"/>
          <p:cNvSpPr>
            <a:spLocks noChangeArrowheads="1"/>
          </p:cNvSpPr>
          <p:nvPr/>
        </p:nvSpPr>
        <p:spPr bwMode="auto">
          <a:xfrm>
            <a:off x="971600" y="4437112"/>
            <a:ext cx="18229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hr-HR" sz="1400" b="0" i="1" u="none" strike="noStrike" cap="none" normalizeH="0" baseline="0" dirty="0" smtClean="0">
                <a:ln>
                  <a:noFill/>
                </a:ln>
                <a:solidFill>
                  <a:srgbClr val="444444"/>
                </a:solidFill>
                <a:effectLst/>
                <a:latin typeface="Helvetica"/>
                <a:ea typeface="Times New Roman" pitchFamily="18" charset="0"/>
                <a:cs typeface="Times New Roman" pitchFamily="18" charset="0"/>
              </a:rPr>
              <a:t>BW = tjelesna težina</a:t>
            </a:r>
            <a:endParaRPr kumimoji="0" lang="hr-HR"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a:spLocks noGrp="1"/>
          </p:cNvSpPr>
          <p:nvPr>
            <p:ph type="ctrTitle"/>
          </p:nvPr>
        </p:nvSpPr>
        <p:spPr/>
        <p:txBody>
          <a:bodyPr/>
          <a:lstStyle/>
          <a:p>
            <a:r>
              <a:rPr lang="hr-HR" dirty="0" smtClean="0"/>
              <a:t>Doping u sportu</a:t>
            </a:r>
            <a:endParaRPr lang="hr-HR" dirty="0"/>
          </a:p>
        </p:txBody>
      </p:sp>
      <p:sp>
        <p:nvSpPr>
          <p:cNvPr id="5" name="Podnaslov 4"/>
          <p:cNvSpPr>
            <a:spLocks noGrp="1"/>
          </p:cNvSpPr>
          <p:nvPr>
            <p:ph type="subTitle" idx="1"/>
          </p:nvPr>
        </p:nvSpPr>
        <p:spPr/>
        <p:txBody>
          <a:bodyPr/>
          <a:lstStyle/>
          <a:p>
            <a:endParaRPr lang="hr-HR"/>
          </a:p>
        </p:txBody>
      </p:sp>
      <p:pic>
        <p:nvPicPr>
          <p:cNvPr id="35842" name="Picture 2" descr="Doping-u-modernom-i-profesionalnom-sportu"/>
          <p:cNvPicPr>
            <a:picLocks noChangeAspect="1" noChangeArrowheads="1"/>
          </p:cNvPicPr>
          <p:nvPr/>
        </p:nvPicPr>
        <p:blipFill>
          <a:blip r:embed="rId3" cstate="print"/>
          <a:srcRect/>
          <a:stretch>
            <a:fillRect/>
          </a:stretch>
        </p:blipFill>
        <p:spPr bwMode="auto">
          <a:xfrm>
            <a:off x="2285984" y="357166"/>
            <a:ext cx="4643470" cy="321306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normAutofit lnSpcReduction="10000"/>
          </a:bodyPr>
          <a:lstStyle/>
          <a:p>
            <a:r>
              <a:rPr lang="hr-HR" dirty="0" smtClean="0">
                <a:latin typeface="Arial" pitchFamily="34" charset="0"/>
                <a:cs typeface="Arial" pitchFamily="34" charset="0"/>
              </a:rPr>
              <a:t>Sport – posao velikog novca</a:t>
            </a:r>
          </a:p>
          <a:p>
            <a:r>
              <a:rPr lang="vi-VN" dirty="0" smtClean="0">
                <a:latin typeface="Arial" pitchFamily="34" charset="0"/>
                <a:cs typeface="Arial" pitchFamily="34" charset="0"/>
              </a:rPr>
              <a:t>Pod dopingom se smatra uzimanje ili korištenje zabranjenih skupina stvari i metoda (skladno važećoj listi zabranjenih stvari i metoda MOO-a) koji se kontrolom pronalaze kod sportista u tkivu ili telesnoj tečnosti ("Pravilnik o sprovođenju doping kontrole HOO-a",1997. god.).</a:t>
            </a:r>
            <a:br>
              <a:rPr lang="vi-VN" dirty="0" smtClean="0">
                <a:latin typeface="Arial" pitchFamily="34" charset="0"/>
                <a:cs typeface="Arial" pitchFamily="34" charset="0"/>
              </a:rPr>
            </a:br>
            <a:r>
              <a:rPr lang="vi-VN" dirty="0" smtClean="0">
                <a:latin typeface="Arial" pitchFamily="34" charset="0"/>
                <a:cs typeface="Arial" pitchFamily="34" charset="0"/>
              </a:rPr>
              <a:t/>
            </a:r>
            <a:br>
              <a:rPr lang="vi-VN" dirty="0" smtClean="0">
                <a:latin typeface="Arial" pitchFamily="34" charset="0"/>
                <a:cs typeface="Arial" pitchFamily="34" charset="0"/>
              </a:rPr>
            </a:br>
            <a:r>
              <a:rPr lang="vi-VN" dirty="0" smtClean="0"/>
              <a:t/>
            </a:r>
            <a:br>
              <a:rPr lang="vi-VN" dirty="0" smtClean="0"/>
            </a:br>
            <a:r>
              <a:rPr lang="vi-VN" dirty="0" smtClean="0"/>
              <a:t/>
            </a:r>
            <a:br>
              <a:rPr lang="vi-VN" dirty="0" smtClean="0"/>
            </a:br>
            <a:r>
              <a:rPr lang="vi-VN" dirty="0" smtClean="0"/>
              <a:t>Izvor: </a:t>
            </a:r>
            <a:r>
              <a:rPr lang="vi-VN" dirty="0" smtClean="0">
                <a:hlinkClick r:id="rId3"/>
              </a:rPr>
              <a:t>Doping u modernom i profesionalnom sportu - Doping u sportu - Sportska medicina - Savremeni sport.com</a:t>
            </a:r>
            <a:r>
              <a:rPr lang="vi-VN" dirty="0" smtClean="0"/>
              <a:t> </a:t>
            </a:r>
          </a:p>
          <a:p>
            <a:endParaRPr lang="hr-H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14282" y="152400"/>
            <a:ext cx="8715436" cy="990600"/>
          </a:xfrm>
        </p:spPr>
        <p:txBody>
          <a:bodyPr>
            <a:normAutofit fontScale="90000"/>
          </a:bodyPr>
          <a:lstStyle/>
          <a:p>
            <a:r>
              <a:rPr lang="hr-HR" dirty="0" smtClean="0"/>
              <a:t>Supstance i metode koje su uvijek zabranjene (na takmičenju i izvan takmičenja)</a:t>
            </a:r>
            <a:endParaRPr lang="hr-HR" dirty="0"/>
          </a:p>
        </p:txBody>
      </p:sp>
      <p:sp>
        <p:nvSpPr>
          <p:cNvPr id="3" name="Rezervirano mjesto sadržaja 2"/>
          <p:cNvSpPr>
            <a:spLocks noGrp="1"/>
          </p:cNvSpPr>
          <p:nvPr>
            <p:ph sz="quarter" idx="1"/>
          </p:nvPr>
        </p:nvSpPr>
        <p:spPr>
          <a:xfrm>
            <a:off x="457200" y="1844824"/>
            <a:ext cx="8229600" cy="4312136"/>
          </a:xfrm>
        </p:spPr>
        <p:txBody>
          <a:bodyPr/>
          <a:lstStyle/>
          <a:p>
            <a:pPr>
              <a:buNone/>
            </a:pPr>
            <a:r>
              <a:rPr lang="hr-HR" dirty="0" smtClean="0"/>
              <a:t>SUPSTANCE</a:t>
            </a:r>
          </a:p>
          <a:p>
            <a:r>
              <a:rPr lang="hr-HR" dirty="0" smtClean="0"/>
              <a:t>S0 Neodobrene tvari</a:t>
            </a:r>
          </a:p>
          <a:p>
            <a:r>
              <a:rPr lang="hr-HR" dirty="0" smtClean="0"/>
              <a:t>S1</a:t>
            </a:r>
            <a:r>
              <a:rPr lang="it-IT" dirty="0" smtClean="0"/>
              <a:t>. </a:t>
            </a:r>
            <a:r>
              <a:rPr lang="it-IT" dirty="0" err="1" smtClean="0"/>
              <a:t>Anabolicki</a:t>
            </a:r>
            <a:r>
              <a:rPr lang="it-IT" dirty="0" smtClean="0"/>
              <a:t> androgeni steroidi (AAS)</a:t>
            </a:r>
            <a:endParaRPr lang="hr-HR" dirty="0" smtClean="0"/>
          </a:p>
          <a:p>
            <a:r>
              <a:rPr lang="pl-PL" dirty="0" smtClean="0"/>
              <a:t>S2. Peptidni hormoni,čimbenici rasta i srodne supstance </a:t>
            </a:r>
          </a:p>
          <a:p>
            <a:r>
              <a:rPr lang="hr-HR" dirty="0" smtClean="0"/>
              <a:t>S3. Beta-2 </a:t>
            </a:r>
            <a:r>
              <a:rPr lang="hr-HR" dirty="0" err="1" smtClean="0"/>
              <a:t>Agonisti</a:t>
            </a:r>
            <a:r>
              <a:rPr lang="hr-HR" dirty="0" smtClean="0"/>
              <a:t> </a:t>
            </a:r>
          </a:p>
          <a:p>
            <a:r>
              <a:rPr lang="hr-HR" dirty="0" smtClean="0"/>
              <a:t>S</a:t>
            </a:r>
            <a:r>
              <a:rPr lang="it-IT" dirty="0" smtClean="0"/>
              <a:t>4. </a:t>
            </a:r>
            <a:r>
              <a:rPr lang="hr-HR" dirty="0" smtClean="0"/>
              <a:t>Hormoni i </a:t>
            </a:r>
            <a:r>
              <a:rPr lang="hr-HR" dirty="0" err="1" smtClean="0"/>
              <a:t>modulatori</a:t>
            </a:r>
            <a:r>
              <a:rPr lang="hr-HR" dirty="0" smtClean="0"/>
              <a:t> metabolizma</a:t>
            </a:r>
          </a:p>
          <a:p>
            <a:r>
              <a:rPr lang="hr-HR" dirty="0" smtClean="0"/>
              <a:t>S5. Diuretici i drugi maskirajući agensi</a:t>
            </a:r>
            <a:r>
              <a:rPr lang="it-IT" dirty="0" smtClean="0"/>
              <a:t> </a:t>
            </a:r>
            <a:endParaRPr lang="hr-HR" dirty="0" smtClean="0"/>
          </a:p>
          <a:p>
            <a:endParaRPr lang="hr-H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85720" y="152400"/>
            <a:ext cx="8715436" cy="990600"/>
          </a:xfrm>
        </p:spPr>
        <p:txBody>
          <a:bodyPr>
            <a:normAutofit fontScale="90000"/>
          </a:bodyPr>
          <a:lstStyle/>
          <a:p>
            <a:r>
              <a:rPr lang="hr-HR" dirty="0" smtClean="0"/>
              <a:t>Supstance i metode koje su uvijek zabranjene (na takmičenju i izvan takmičenja)</a:t>
            </a:r>
            <a:endParaRPr lang="hr-HR" dirty="0"/>
          </a:p>
        </p:txBody>
      </p:sp>
      <p:sp>
        <p:nvSpPr>
          <p:cNvPr id="3" name="Rezervirano mjesto sadržaja 2"/>
          <p:cNvSpPr>
            <a:spLocks noGrp="1"/>
          </p:cNvSpPr>
          <p:nvPr>
            <p:ph sz="quarter" idx="1"/>
          </p:nvPr>
        </p:nvSpPr>
        <p:spPr>
          <a:xfrm>
            <a:off x="457200" y="1988840"/>
            <a:ext cx="8229600" cy="4168120"/>
          </a:xfrm>
        </p:spPr>
        <p:txBody>
          <a:bodyPr/>
          <a:lstStyle/>
          <a:p>
            <a:pPr>
              <a:buNone/>
            </a:pPr>
            <a:r>
              <a:rPr lang="hr-HR" u="sng" dirty="0" smtClean="0"/>
              <a:t>METODI</a:t>
            </a:r>
          </a:p>
          <a:p>
            <a:r>
              <a:rPr lang="hr-HR" dirty="0" smtClean="0"/>
              <a:t>M1. </a:t>
            </a:r>
            <a:r>
              <a:rPr lang="hr-HR" b="1" dirty="0" smtClean="0"/>
              <a:t>Manipulacija krvlju i krvnim pripravcima</a:t>
            </a:r>
          </a:p>
          <a:p>
            <a:r>
              <a:rPr lang="pl-PL" dirty="0" smtClean="0"/>
              <a:t>M2. </a:t>
            </a:r>
            <a:r>
              <a:rPr lang="pl-PL" b="1" dirty="0" smtClean="0"/>
              <a:t>Kemijske i fizičke manipulacije</a:t>
            </a:r>
          </a:p>
          <a:p>
            <a:r>
              <a:rPr lang="hr-HR" dirty="0" smtClean="0"/>
              <a:t>M3. </a:t>
            </a:r>
            <a:r>
              <a:rPr lang="hr-HR" b="1" dirty="0" smtClean="0"/>
              <a:t>Genetski doping </a:t>
            </a:r>
            <a:endParaRPr lang="hr-H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1. Esencijalna prehrana za opstanak - STANDARDI</a:t>
            </a:r>
            <a:endParaRPr lang="hr-HR" dirty="0"/>
          </a:p>
        </p:txBody>
      </p:sp>
      <p:sp>
        <p:nvSpPr>
          <p:cNvPr id="3" name="Rezervirano mjesto sadržaja 2"/>
          <p:cNvSpPr>
            <a:spLocks noGrp="1"/>
          </p:cNvSpPr>
          <p:nvPr>
            <p:ph sz="quarter" idx="1"/>
          </p:nvPr>
        </p:nvSpPr>
        <p:spPr/>
        <p:txBody>
          <a:bodyPr/>
          <a:lstStyle/>
          <a:p>
            <a:pPr marL="274320" lvl="1">
              <a:spcBef>
                <a:spcPts val="600"/>
              </a:spcBef>
              <a:buClr>
                <a:schemeClr val="accent1"/>
              </a:buClr>
            </a:pPr>
            <a:r>
              <a:rPr lang="hr-HR" sz="2800" i="1" u="sng" dirty="0" smtClean="0"/>
              <a:t>NRC  </a:t>
            </a:r>
            <a:r>
              <a:rPr lang="hr-HR" sz="2800" b="1" i="1" u="sng" dirty="0" smtClean="0">
                <a:solidFill>
                  <a:schemeClr val="tx1"/>
                </a:solidFill>
              </a:rPr>
              <a:t>"National </a:t>
            </a:r>
            <a:r>
              <a:rPr lang="hr-HR" sz="2800" b="1" i="1" u="sng" dirty="0" err="1" smtClean="0">
                <a:solidFill>
                  <a:schemeClr val="tx1"/>
                </a:solidFill>
              </a:rPr>
              <a:t>Research</a:t>
            </a:r>
            <a:r>
              <a:rPr lang="hr-HR" sz="2800" b="1" i="1" u="sng" dirty="0" smtClean="0">
                <a:solidFill>
                  <a:schemeClr val="tx1"/>
                </a:solidFill>
              </a:rPr>
              <a:t> </a:t>
            </a:r>
            <a:r>
              <a:rPr lang="hr-HR" sz="2800" b="1" i="1" u="sng" dirty="0" err="1" smtClean="0">
                <a:solidFill>
                  <a:schemeClr val="tx1"/>
                </a:solidFill>
              </a:rPr>
              <a:t>Council</a:t>
            </a:r>
            <a:r>
              <a:rPr lang="hr-HR" sz="2800" b="1" i="1" u="sng" dirty="0" smtClean="0">
                <a:solidFill>
                  <a:schemeClr val="tx1"/>
                </a:solidFill>
              </a:rPr>
              <a:t>"</a:t>
            </a:r>
            <a:endParaRPr lang="hr-HR" sz="2800" i="1" u="sng" dirty="0" smtClean="0"/>
          </a:p>
          <a:p>
            <a:pPr lvl="1"/>
            <a:r>
              <a:rPr lang="hr-HR" sz="2500" dirty="0" smtClean="0"/>
              <a:t>RDA (</a:t>
            </a:r>
            <a:r>
              <a:rPr lang="hr-HR" sz="2500" dirty="0" err="1" smtClean="0"/>
              <a:t>Recommended</a:t>
            </a:r>
            <a:r>
              <a:rPr lang="hr-HR" sz="2500" dirty="0" smtClean="0"/>
              <a:t> </a:t>
            </a:r>
            <a:r>
              <a:rPr lang="hr-HR" sz="2500" dirty="0" err="1" smtClean="0"/>
              <a:t>Dietary</a:t>
            </a:r>
            <a:r>
              <a:rPr lang="hr-HR" sz="2500" dirty="0" smtClean="0"/>
              <a:t> </a:t>
            </a:r>
            <a:r>
              <a:rPr lang="hr-HR" sz="2500" dirty="0" err="1" smtClean="0"/>
              <a:t>Allowances</a:t>
            </a:r>
            <a:r>
              <a:rPr lang="hr-HR" sz="2500" dirty="0" smtClean="0"/>
              <a:t> - </a:t>
            </a:r>
            <a:r>
              <a:rPr lang="hr-HR" sz="2500" i="1" dirty="0" smtClean="0"/>
              <a:t>Preporučeno dnevno "priznato") – prehrambeni standardi 1943</a:t>
            </a:r>
            <a:r>
              <a:rPr lang="hr-HR" sz="2500" b="1" i="1" dirty="0" smtClean="0"/>
              <a:t>.</a:t>
            </a:r>
          </a:p>
          <a:p>
            <a:pPr lvl="1"/>
            <a:r>
              <a:rPr lang="vi-VN" sz="2500" dirty="0" smtClean="0"/>
              <a:t>ESADDI</a:t>
            </a:r>
            <a:r>
              <a:rPr lang="hr-HR" sz="2500" dirty="0" smtClean="0"/>
              <a:t> </a:t>
            </a:r>
            <a:r>
              <a:rPr lang="vi-VN" sz="2500" dirty="0" smtClean="0"/>
              <a:t>(Estimated Safe and Adequate Daily Dietary Intake)</a:t>
            </a:r>
            <a:r>
              <a:rPr lang="hr-HR" sz="2500" dirty="0" smtClean="0"/>
              <a:t> -</a:t>
            </a:r>
            <a:r>
              <a:rPr lang="vi-VN" sz="2500" dirty="0" smtClean="0"/>
              <a:t> "Procijenjeni sigurni i adekvatni dnevni prehrambeni unos“</a:t>
            </a:r>
            <a:endParaRPr lang="hr-HR" sz="2500" dirty="0" smtClean="0"/>
          </a:p>
          <a:p>
            <a:pPr lvl="1"/>
            <a:r>
              <a:rPr lang="vi-VN" sz="2500" dirty="0" smtClean="0"/>
              <a:t>RDI</a:t>
            </a:r>
            <a:r>
              <a:rPr lang="hr-HR" sz="2500" dirty="0" smtClean="0"/>
              <a:t> </a:t>
            </a:r>
            <a:r>
              <a:rPr lang="vi-VN" sz="2500" dirty="0" smtClean="0"/>
              <a:t>(Recomended Daily Intake</a:t>
            </a:r>
            <a:r>
              <a:rPr lang="hr-HR" sz="2500" dirty="0" smtClean="0"/>
              <a:t>) - </a:t>
            </a:r>
            <a:r>
              <a:rPr lang="vi-VN" sz="2500" dirty="0" smtClean="0"/>
              <a:t>"Preporučeni dnevni unos”</a:t>
            </a:r>
            <a:endParaRPr lang="hr-HR" sz="2500" dirty="0" smtClean="0"/>
          </a:p>
          <a:p>
            <a:pPr lvl="1"/>
            <a:r>
              <a:rPr lang="hr-HR" sz="2500" dirty="0" smtClean="0"/>
              <a:t>DRV (</a:t>
            </a:r>
            <a:r>
              <a:rPr lang="hr-HR" sz="2500" dirty="0" err="1" smtClean="0"/>
              <a:t>Daily</a:t>
            </a:r>
            <a:r>
              <a:rPr lang="hr-HR" sz="2500" dirty="0" smtClean="0"/>
              <a:t> Referent </a:t>
            </a:r>
            <a:r>
              <a:rPr lang="hr-HR" sz="2500" dirty="0" err="1" smtClean="0"/>
              <a:t>Values</a:t>
            </a:r>
            <a:r>
              <a:rPr lang="hr-HR" sz="2500" dirty="0" smtClean="0"/>
              <a:t>) - "Dnevna referentna vrijednost"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slov 4"/>
          <p:cNvSpPr>
            <a:spLocks noGrp="1"/>
          </p:cNvSpPr>
          <p:nvPr>
            <p:ph type="title"/>
          </p:nvPr>
        </p:nvSpPr>
        <p:spPr/>
        <p:txBody>
          <a:bodyPr>
            <a:normAutofit fontScale="90000"/>
          </a:bodyPr>
          <a:lstStyle/>
          <a:p>
            <a:r>
              <a:rPr lang="hr-HR" dirty="0" smtClean="0"/>
              <a:t>Tvari i metode zabranjene na takmičenju</a:t>
            </a:r>
            <a:endParaRPr lang="hr-HR" dirty="0"/>
          </a:p>
        </p:txBody>
      </p:sp>
      <p:sp>
        <p:nvSpPr>
          <p:cNvPr id="6" name="Rezervirano mjesto sadržaja 5"/>
          <p:cNvSpPr>
            <a:spLocks noGrp="1"/>
          </p:cNvSpPr>
          <p:nvPr>
            <p:ph sz="quarter" idx="1"/>
          </p:nvPr>
        </p:nvSpPr>
        <p:spPr>
          <a:xfrm>
            <a:off x="457200" y="2348880"/>
            <a:ext cx="8229600" cy="3808080"/>
          </a:xfrm>
        </p:spPr>
        <p:txBody>
          <a:bodyPr/>
          <a:lstStyle/>
          <a:p>
            <a:pPr>
              <a:buNone/>
            </a:pPr>
            <a:r>
              <a:rPr lang="hr-HR" u="sng" dirty="0" smtClean="0"/>
              <a:t>SUPSTANCE</a:t>
            </a:r>
          </a:p>
          <a:p>
            <a:r>
              <a:rPr lang="hr-HR" dirty="0" smtClean="0"/>
              <a:t>S6. Stimulansi</a:t>
            </a:r>
          </a:p>
          <a:p>
            <a:r>
              <a:rPr lang="hr-HR" dirty="0" smtClean="0"/>
              <a:t>S7. Narkotici </a:t>
            </a:r>
          </a:p>
          <a:p>
            <a:r>
              <a:rPr lang="hr-HR" smtClean="0"/>
              <a:t>S8. </a:t>
            </a:r>
            <a:r>
              <a:rPr lang="hr-HR" dirty="0" err="1" smtClean="0"/>
              <a:t>Kanaboidi</a:t>
            </a:r>
            <a:endParaRPr lang="hr-HR" dirty="0" smtClean="0"/>
          </a:p>
          <a:p>
            <a:r>
              <a:rPr lang="hr-HR" dirty="0" smtClean="0"/>
              <a:t>S9. </a:t>
            </a:r>
            <a:r>
              <a:rPr lang="hr-HR" dirty="0" err="1" smtClean="0"/>
              <a:t>Glukokortikosteroidi</a:t>
            </a:r>
            <a:r>
              <a:rPr lang="hr-HR" dirty="0" smtClean="0"/>
              <a:t> </a:t>
            </a:r>
            <a:endParaRPr lang="hr-HR" u="sng" dirty="0" smtClean="0"/>
          </a:p>
          <a:p>
            <a:endParaRPr lang="hr-H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pl-PL" dirty="0" smtClean="0"/>
              <a:t>Supstance zabranjene u određenim sportovima</a:t>
            </a:r>
            <a:endParaRPr lang="hr-HR" dirty="0"/>
          </a:p>
        </p:txBody>
      </p:sp>
      <p:sp>
        <p:nvSpPr>
          <p:cNvPr id="3" name="Rezervirano mjesto sadržaja 2"/>
          <p:cNvSpPr>
            <a:spLocks noGrp="1"/>
          </p:cNvSpPr>
          <p:nvPr>
            <p:ph sz="quarter" idx="1"/>
          </p:nvPr>
        </p:nvSpPr>
        <p:spPr>
          <a:xfrm>
            <a:off x="457200" y="2204864"/>
            <a:ext cx="8229600" cy="3952096"/>
          </a:xfrm>
        </p:spPr>
        <p:txBody>
          <a:bodyPr/>
          <a:lstStyle/>
          <a:p>
            <a:r>
              <a:rPr lang="hr-HR" dirty="0" smtClean="0"/>
              <a:t>P1. Alkohol </a:t>
            </a:r>
          </a:p>
          <a:p>
            <a:r>
              <a:rPr lang="hr-HR" dirty="0" smtClean="0"/>
              <a:t>P2. Beta - Blokatori</a:t>
            </a:r>
            <a:endParaRPr lang="hr-H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endParaRPr lang="hr-HR"/>
          </a:p>
        </p:txBody>
      </p:sp>
      <p:pic>
        <p:nvPicPr>
          <p:cNvPr id="107522" name="Picture 2"/>
          <p:cNvPicPr>
            <a:picLocks noChangeAspect="1" noChangeArrowheads="1"/>
          </p:cNvPicPr>
          <p:nvPr/>
        </p:nvPicPr>
        <p:blipFill>
          <a:blip r:embed="rId2" cstate="print"/>
          <a:srcRect/>
          <a:stretch>
            <a:fillRect/>
          </a:stretch>
        </p:blipFill>
        <p:spPr bwMode="auto">
          <a:xfrm>
            <a:off x="-2844824" y="-171400"/>
            <a:ext cx="15240000" cy="77804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Dehidracija u sportaša</a:t>
            </a:r>
            <a:endParaRPr lang="hr-HR" dirty="0"/>
          </a:p>
        </p:txBody>
      </p:sp>
      <p:sp>
        <p:nvSpPr>
          <p:cNvPr id="3" name="Rezervirano mjesto sadržaja 2"/>
          <p:cNvSpPr>
            <a:spLocks noGrp="1"/>
          </p:cNvSpPr>
          <p:nvPr>
            <p:ph sz="quarter" idx="1"/>
          </p:nvPr>
        </p:nvSpPr>
        <p:spPr/>
        <p:txBody>
          <a:bodyPr>
            <a:normAutofit/>
          </a:bodyPr>
          <a:lstStyle/>
          <a:p>
            <a:r>
              <a:rPr lang="hr-HR" dirty="0" smtClean="0"/>
              <a:t>Kobno djeluje kako na fizičke tako i na mentalne sposobnosti vrhunskih športaša. </a:t>
            </a:r>
          </a:p>
          <a:p>
            <a:r>
              <a:rPr lang="hr-HR" dirty="0" smtClean="0"/>
              <a:t>Utvrđena umanjena sposobnost memoriranja, umanjena sposobnost računanja i sposobnost vizualnog praćenja</a:t>
            </a:r>
          </a:p>
          <a:p>
            <a:r>
              <a:rPr lang="hr-HR" dirty="0" smtClean="0"/>
              <a:t>Gubitak vode od 1% u odnosu na tjelesnu masu kvari temeljni fiziološki status sportaša nakon duljeg treninga. Što vrijeme treninga dulje traje – gori fiziološki status </a:t>
            </a:r>
          </a:p>
          <a:p>
            <a:r>
              <a:rPr lang="hr-HR" dirty="0" smtClean="0"/>
              <a:t>Sportašu od 75 kg koji izgubi 2% tjelesne mase znojenjem (oko 1,5 kg), opadnu fizičke i psihičke sposobnosti za čitavih 20</a:t>
            </a:r>
            <a:r>
              <a:rPr lang="hr-HR" dirty="0" smtClean="0"/>
              <a:t>%, </a:t>
            </a:r>
            <a:r>
              <a:rPr lang="hr-HR" dirty="0" smtClean="0"/>
              <a:t>a kada se radi o aerobnoj aktivnosti onda čak za 48%..</a:t>
            </a:r>
            <a:endParaRPr lang="hr-HR" dirty="0" smtClean="0"/>
          </a:p>
          <a:p>
            <a:endParaRPr lang="hr-HR" dirty="0"/>
          </a:p>
        </p:txBody>
      </p:sp>
      <p:pic>
        <p:nvPicPr>
          <p:cNvPr id="11266" name="Picture 2" descr="dehidracija-ikona"/>
          <p:cNvPicPr>
            <a:picLocks noChangeAspect="1" noChangeArrowheads="1"/>
          </p:cNvPicPr>
          <p:nvPr/>
        </p:nvPicPr>
        <p:blipFill>
          <a:blip r:embed="rId2" cstate="print"/>
          <a:srcRect/>
          <a:stretch>
            <a:fillRect/>
          </a:stretch>
        </p:blipFill>
        <p:spPr bwMode="auto">
          <a:xfrm>
            <a:off x="7524750" y="0"/>
            <a:ext cx="1619250" cy="1419226"/>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Dehidracija u sportaša</a:t>
            </a:r>
            <a:endParaRPr lang="hr-HR" dirty="0"/>
          </a:p>
        </p:txBody>
      </p:sp>
      <p:sp>
        <p:nvSpPr>
          <p:cNvPr id="3" name="Rezervirano mjesto sadržaja 2"/>
          <p:cNvSpPr>
            <a:spLocks noGrp="1"/>
          </p:cNvSpPr>
          <p:nvPr>
            <p:ph sz="quarter" idx="1"/>
          </p:nvPr>
        </p:nvSpPr>
        <p:spPr/>
        <p:txBody>
          <a:bodyPr>
            <a:normAutofit lnSpcReduction="10000"/>
          </a:bodyPr>
          <a:lstStyle/>
          <a:p>
            <a:r>
              <a:rPr lang="hr-HR" dirty="0" smtClean="0"/>
              <a:t>Mišići i mozak najviše trpe zbog dehidracije! </a:t>
            </a:r>
          </a:p>
          <a:p>
            <a:r>
              <a:rPr lang="hr-HR" dirty="0" smtClean="0"/>
              <a:t>U kemijskom sastavu mišića voda čini čak oko 75%. </a:t>
            </a:r>
          </a:p>
          <a:p>
            <a:r>
              <a:rPr lang="hr-HR" dirty="0" smtClean="0"/>
              <a:t>Kontrakcija mišića - posljedica podražaja koji izazivaju živci na mišićna vlakna u elektrolitskom okruženju. Elektroliti (natrij, kalij, klorid) se tope u vodi pa je jasno da bez otapala nema - reakcije. </a:t>
            </a:r>
          </a:p>
        </p:txBody>
      </p:sp>
      <p:sp>
        <p:nvSpPr>
          <p:cNvPr id="5" name="Rezervirano mjesto sadržaja 4"/>
          <p:cNvSpPr>
            <a:spLocks noGrp="1"/>
          </p:cNvSpPr>
          <p:nvPr>
            <p:ph sz="quarter" idx="2"/>
          </p:nvPr>
        </p:nvSpPr>
        <p:spPr/>
        <p:txBody>
          <a:bodyPr>
            <a:normAutofit lnSpcReduction="10000"/>
          </a:bodyPr>
          <a:lstStyle/>
          <a:p>
            <a:endParaRPr lang="hr-HR"/>
          </a:p>
        </p:txBody>
      </p:sp>
      <p:pic>
        <p:nvPicPr>
          <p:cNvPr id="26626" name="Picture 2" descr="http://1.bp.blogspot.com/-1__L8n77AO0/UVdrb0DA0mI/AAAAAAAAH7Q/n2zYcevlGxg/s320/1275663512YF810V.jpg"/>
          <p:cNvPicPr>
            <a:picLocks noChangeAspect="1" noChangeArrowheads="1"/>
          </p:cNvPicPr>
          <p:nvPr/>
        </p:nvPicPr>
        <p:blipFill>
          <a:blip r:embed="rId3" cstate="print"/>
          <a:srcRect/>
          <a:stretch>
            <a:fillRect/>
          </a:stretch>
        </p:blipFill>
        <p:spPr bwMode="auto">
          <a:xfrm>
            <a:off x="4643438" y="2000240"/>
            <a:ext cx="4324895" cy="3500462"/>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Dehidracija u sportaša</a:t>
            </a:r>
            <a:endParaRPr lang="hr-HR" dirty="0"/>
          </a:p>
        </p:txBody>
      </p:sp>
      <p:sp>
        <p:nvSpPr>
          <p:cNvPr id="3" name="Rezervirano mjesto sadržaja 2"/>
          <p:cNvSpPr>
            <a:spLocks noGrp="1"/>
          </p:cNvSpPr>
          <p:nvPr>
            <p:ph sz="quarter" idx="1"/>
          </p:nvPr>
        </p:nvSpPr>
        <p:spPr/>
        <p:txBody>
          <a:bodyPr>
            <a:normAutofit fontScale="92500" lnSpcReduction="10000"/>
          </a:bodyPr>
          <a:lstStyle/>
          <a:p>
            <a:r>
              <a:rPr lang="hr-HR" dirty="0" smtClean="0"/>
              <a:t>Dobro </a:t>
            </a:r>
            <a:r>
              <a:rPr lang="hr-HR" dirty="0" err="1" smtClean="0"/>
              <a:t>rehidrirano</a:t>
            </a:r>
            <a:r>
              <a:rPr lang="hr-HR" dirty="0" smtClean="0"/>
              <a:t>  mišićno vlakno - povećana je sinteza i usporena razgradnja proteina i obrnuto, </a:t>
            </a:r>
            <a:br>
              <a:rPr lang="hr-HR" dirty="0" smtClean="0"/>
            </a:br>
            <a:endParaRPr lang="hr-HR" dirty="0" smtClean="0"/>
          </a:p>
          <a:p>
            <a:r>
              <a:rPr lang="hr-HR" dirty="0" smtClean="0"/>
              <a:t>Organizam na visoko proteinskoj hrani treba dodatnu količinu vode radi detoksikacije oslobođenog amonijaka. </a:t>
            </a:r>
          </a:p>
          <a:p>
            <a:endParaRPr lang="hr-HR" dirty="0" smtClean="0"/>
          </a:p>
          <a:p>
            <a:r>
              <a:rPr lang="hr-HR" dirty="0" smtClean="0"/>
              <a:t>Kada </a:t>
            </a:r>
            <a:r>
              <a:rPr lang="hr-HR" dirty="0" smtClean="0"/>
              <a:t>je u pitanju proces mršavljenja -više vode - bolje se otapaju otrovi nastali razgradnjom i brže se oslobađaju</a:t>
            </a:r>
            <a:br>
              <a:rPr lang="hr-HR" dirty="0" smtClean="0"/>
            </a:br>
            <a:endParaRPr lang="hr-HR" dirty="0" smtClean="0"/>
          </a:p>
          <a:p>
            <a:r>
              <a:rPr lang="hr-HR" dirty="0" smtClean="0"/>
              <a:t>Moždane struje nastaju kao posljedica biokemijskih procesa u tekućem </a:t>
            </a:r>
            <a:r>
              <a:rPr lang="hr-HR" dirty="0" smtClean="0"/>
              <a:t>mediju. </a:t>
            </a:r>
            <a:r>
              <a:rPr lang="hr-HR" dirty="0" smtClean="0"/>
              <a:t>Mozak </a:t>
            </a:r>
            <a:r>
              <a:rPr lang="hr-HR" dirty="0" smtClean="0"/>
              <a:t>je vrlo osjetljiv na dehidraciju (ne može postići vrhunska koncentracija). </a:t>
            </a:r>
            <a:br>
              <a:rPr lang="hr-HR" dirty="0" smtClean="0"/>
            </a:br>
            <a:endParaRPr lang="hr-HR" dirty="0" smtClean="0"/>
          </a:p>
          <a:p>
            <a:pPr>
              <a:buNone/>
            </a:pPr>
            <a:endParaRPr lang="hr-HR" dirty="0" smtClean="0"/>
          </a:p>
          <a:p>
            <a:endParaRPr lang="hr-H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slov 4"/>
          <p:cNvSpPr>
            <a:spLocks noGrp="1"/>
          </p:cNvSpPr>
          <p:nvPr>
            <p:ph type="title"/>
          </p:nvPr>
        </p:nvSpPr>
        <p:spPr/>
        <p:txBody>
          <a:bodyPr/>
          <a:lstStyle/>
          <a:p>
            <a:r>
              <a:rPr lang="hr-HR" dirty="0" smtClean="0"/>
              <a:t>Dehidracija u sportaša</a:t>
            </a:r>
            <a:endParaRPr lang="hr-HR" dirty="0"/>
          </a:p>
        </p:txBody>
      </p:sp>
      <p:sp>
        <p:nvSpPr>
          <p:cNvPr id="6" name="Rezervirano mjesto sadržaja 5"/>
          <p:cNvSpPr>
            <a:spLocks noGrp="1"/>
          </p:cNvSpPr>
          <p:nvPr>
            <p:ph sz="quarter" idx="1"/>
          </p:nvPr>
        </p:nvSpPr>
        <p:spPr/>
        <p:txBody>
          <a:bodyPr>
            <a:normAutofit/>
          </a:bodyPr>
          <a:lstStyle/>
          <a:p>
            <a:endParaRPr lang="hr-HR" dirty="0" smtClean="0"/>
          </a:p>
          <a:p>
            <a:r>
              <a:rPr lang="hr-HR" dirty="0" smtClean="0"/>
              <a:t>Dehidracija od 2% u odnosu na tjelesnu masu - rapidno opadaju koncentracija, sposobnost memoriranja, konstruktivno razmišljanje i donošenje brzih odluka. </a:t>
            </a:r>
          </a:p>
          <a:p>
            <a:endParaRPr lang="hr-HR" dirty="0"/>
          </a:p>
        </p:txBody>
      </p:sp>
      <p:sp>
        <p:nvSpPr>
          <p:cNvPr id="7" name="Rezervirano mjesto sadržaja 6"/>
          <p:cNvSpPr>
            <a:spLocks noGrp="1"/>
          </p:cNvSpPr>
          <p:nvPr>
            <p:ph sz="quarter" idx="2"/>
          </p:nvPr>
        </p:nvSpPr>
        <p:spPr/>
        <p:txBody>
          <a:bodyPr>
            <a:normAutofit/>
          </a:bodyPr>
          <a:lstStyle/>
          <a:p>
            <a:endParaRPr lang="hr-HR"/>
          </a:p>
        </p:txBody>
      </p:sp>
      <p:pic>
        <p:nvPicPr>
          <p:cNvPr id="93186" name="Picture 2" descr="http://www.val-voda.si/images/stories/ionizator-mineralni/maraton.jpg"/>
          <p:cNvPicPr>
            <a:picLocks noChangeAspect="1" noChangeArrowheads="1"/>
          </p:cNvPicPr>
          <p:nvPr/>
        </p:nvPicPr>
        <p:blipFill>
          <a:blip r:embed="rId2" cstate="print"/>
          <a:srcRect/>
          <a:stretch>
            <a:fillRect/>
          </a:stretch>
        </p:blipFill>
        <p:spPr bwMode="auto">
          <a:xfrm>
            <a:off x="4714876" y="1612334"/>
            <a:ext cx="4429124" cy="4563924"/>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graphicFrame>
        <p:nvGraphicFramePr>
          <p:cNvPr id="4" name="Rezervirano mjesto sadržaja 3"/>
          <p:cNvGraphicFramePr>
            <a:graphicFrameLocks noGrp="1"/>
          </p:cNvGraphicFramePr>
          <p:nvPr>
            <p:ph sz="quarter" idx="1"/>
          </p:nvPr>
        </p:nvGraphicFramePr>
        <p:xfrm>
          <a:off x="0" y="214290"/>
          <a:ext cx="9144000" cy="6357984"/>
        </p:xfrm>
        <a:graphic>
          <a:graphicData uri="http://schemas.openxmlformats.org/drawingml/2006/table">
            <a:tbl>
              <a:tblPr firstRow="1" bandRow="1">
                <a:tableStyleId>{5C22544A-7EE6-4342-B048-85BDC9FD1C3A}</a:tableStyleId>
              </a:tblPr>
              <a:tblGrid>
                <a:gridCol w="1798820"/>
                <a:gridCol w="1773080"/>
                <a:gridCol w="1905013"/>
                <a:gridCol w="3667087"/>
              </a:tblGrid>
              <a:tr h="1059664">
                <a:tc>
                  <a:txBody>
                    <a:bodyPr/>
                    <a:lstStyle/>
                    <a:p>
                      <a:pPr algn="ctr"/>
                      <a:r>
                        <a:rPr lang="hr-HR" sz="2400" dirty="0" smtClean="0"/>
                        <a:t>Stupanj dehidracije</a:t>
                      </a:r>
                      <a:endParaRPr lang="hr-HR" sz="2400" dirty="0"/>
                    </a:p>
                  </a:txBody>
                  <a:tcPr/>
                </a:tc>
                <a:tc>
                  <a:txBody>
                    <a:bodyPr/>
                    <a:lstStyle/>
                    <a:p>
                      <a:pPr algn="ctr"/>
                      <a:r>
                        <a:rPr lang="hr-HR" sz="2400" dirty="0" smtClean="0"/>
                        <a:t>Težina sportaša</a:t>
                      </a:r>
                      <a:endParaRPr lang="hr-HR" sz="2400" dirty="0"/>
                    </a:p>
                  </a:txBody>
                  <a:tcPr/>
                </a:tc>
                <a:tc>
                  <a:txBody>
                    <a:bodyPr/>
                    <a:lstStyle/>
                    <a:p>
                      <a:pPr algn="ctr"/>
                      <a:r>
                        <a:rPr lang="hr-HR" sz="2400" dirty="0" err="1" smtClean="0"/>
                        <a:t>Gubitk</a:t>
                      </a:r>
                      <a:r>
                        <a:rPr lang="hr-HR" sz="2400" dirty="0" smtClean="0"/>
                        <a:t> na</a:t>
                      </a:r>
                      <a:r>
                        <a:rPr lang="hr-HR" sz="2400" baseline="0" dirty="0" smtClean="0"/>
                        <a:t> težini</a:t>
                      </a:r>
                      <a:endParaRPr lang="hr-HR" sz="2400" dirty="0"/>
                    </a:p>
                  </a:txBody>
                  <a:tcPr/>
                </a:tc>
                <a:tc>
                  <a:txBody>
                    <a:bodyPr/>
                    <a:lstStyle/>
                    <a:p>
                      <a:pPr algn="ctr"/>
                      <a:r>
                        <a:rPr lang="hr-HR" sz="2400" dirty="0" smtClean="0"/>
                        <a:t>Učinak </a:t>
                      </a:r>
                      <a:endParaRPr lang="hr-HR" sz="2400" dirty="0"/>
                    </a:p>
                  </a:txBody>
                  <a:tcPr/>
                </a:tc>
              </a:tr>
              <a:tr h="1059664">
                <a:tc>
                  <a:txBody>
                    <a:bodyPr/>
                    <a:lstStyle/>
                    <a:p>
                      <a:pPr algn="ctr"/>
                      <a:r>
                        <a:rPr lang="hr-HR" sz="2000" b="1" dirty="0" smtClean="0"/>
                        <a:t>1%</a:t>
                      </a:r>
                      <a:endParaRPr lang="hr-HR" sz="2000" b="1" dirty="0"/>
                    </a:p>
                  </a:txBody>
                  <a:tcPr anchor="ctr"/>
                </a:tc>
                <a:tc>
                  <a:txBody>
                    <a:bodyPr/>
                    <a:lstStyle/>
                    <a:p>
                      <a:pPr algn="ctr"/>
                      <a:r>
                        <a:rPr lang="hr-HR" dirty="0" smtClean="0"/>
                        <a:t>70kg</a:t>
                      </a:r>
                      <a:endParaRPr lang="hr-HR" dirty="0"/>
                    </a:p>
                  </a:txBody>
                  <a:tcPr anchor="ctr"/>
                </a:tc>
                <a:tc>
                  <a:txBody>
                    <a:bodyPr/>
                    <a:lstStyle/>
                    <a:p>
                      <a:pPr algn="ctr"/>
                      <a:r>
                        <a:rPr lang="hr-HR" dirty="0" smtClean="0"/>
                        <a:t>0,70kg</a:t>
                      </a:r>
                      <a:endParaRPr lang="hr-HR" dirty="0"/>
                    </a:p>
                  </a:txBody>
                  <a:tcPr anchor="ctr"/>
                </a:tc>
                <a:tc>
                  <a:txBody>
                    <a:bodyPr/>
                    <a:lstStyle/>
                    <a:p>
                      <a:pPr algn="ctr"/>
                      <a:r>
                        <a:rPr lang="hr-HR" dirty="0" smtClean="0"/>
                        <a:t>Groznica </a:t>
                      </a:r>
                      <a:endParaRPr lang="hr-HR" dirty="0"/>
                    </a:p>
                  </a:txBody>
                  <a:tcPr anchor="ctr"/>
                </a:tc>
              </a:tr>
              <a:tr h="1059664">
                <a:tc>
                  <a:txBody>
                    <a:bodyPr/>
                    <a:lstStyle/>
                    <a:p>
                      <a:pPr algn="ctr"/>
                      <a:r>
                        <a:rPr lang="hr-HR" sz="2000" b="1" dirty="0" smtClean="0"/>
                        <a:t>3%</a:t>
                      </a:r>
                      <a:endParaRPr lang="hr-HR" sz="2000" b="1" dirty="0"/>
                    </a:p>
                  </a:txBody>
                  <a:tcPr anchor="ctr"/>
                </a:tc>
                <a:tc>
                  <a:txBody>
                    <a:bodyPr/>
                    <a:lstStyle/>
                    <a:p>
                      <a:pPr algn="ctr"/>
                      <a:r>
                        <a:rPr lang="hr-HR" dirty="0" smtClean="0"/>
                        <a:t>70kg</a:t>
                      </a:r>
                      <a:endParaRPr lang="hr-HR" dirty="0"/>
                    </a:p>
                  </a:txBody>
                  <a:tcPr anchor="ctr"/>
                </a:tc>
                <a:tc>
                  <a:txBody>
                    <a:bodyPr/>
                    <a:lstStyle/>
                    <a:p>
                      <a:pPr algn="ctr"/>
                      <a:r>
                        <a:rPr lang="hr-HR" dirty="0" smtClean="0"/>
                        <a:t>2,1kg</a:t>
                      </a:r>
                      <a:endParaRPr lang="hr-HR" dirty="0"/>
                    </a:p>
                  </a:txBody>
                  <a:tcPr anchor="ctr"/>
                </a:tc>
                <a:tc>
                  <a:txBody>
                    <a:bodyPr/>
                    <a:lstStyle/>
                    <a:p>
                      <a:pPr algn="ctr"/>
                      <a:r>
                        <a:rPr lang="hr-HR" dirty="0" smtClean="0"/>
                        <a:t>Tjelesna sposobnosti</a:t>
                      </a:r>
                      <a:endParaRPr lang="hr-HR" dirty="0"/>
                    </a:p>
                  </a:txBody>
                  <a:tcPr anchor="ctr"/>
                </a:tc>
              </a:tr>
              <a:tr h="1059664">
                <a:tc>
                  <a:txBody>
                    <a:bodyPr/>
                    <a:lstStyle/>
                    <a:p>
                      <a:pPr algn="ctr"/>
                      <a:r>
                        <a:rPr lang="hr-HR" sz="2000" b="1" dirty="0" smtClean="0"/>
                        <a:t>5%</a:t>
                      </a:r>
                      <a:endParaRPr lang="hr-HR" sz="2000" b="1" dirty="0"/>
                    </a:p>
                  </a:txBody>
                  <a:tcPr anchor="ctr"/>
                </a:tc>
                <a:tc>
                  <a:txBody>
                    <a:bodyPr/>
                    <a:lstStyle/>
                    <a:p>
                      <a:pPr algn="ctr"/>
                      <a:r>
                        <a:rPr lang="hr-HR" dirty="0" smtClean="0"/>
                        <a:t>70kg</a:t>
                      </a:r>
                      <a:endParaRPr lang="hr-HR" dirty="0"/>
                    </a:p>
                  </a:txBody>
                  <a:tcPr anchor="ctr"/>
                </a:tc>
                <a:tc>
                  <a:txBody>
                    <a:bodyPr/>
                    <a:lstStyle/>
                    <a:p>
                      <a:pPr algn="ctr"/>
                      <a:r>
                        <a:rPr lang="hr-HR" dirty="0" smtClean="0"/>
                        <a:t>3,5kg</a:t>
                      </a:r>
                      <a:endParaRPr lang="hr-HR" dirty="0"/>
                    </a:p>
                  </a:txBody>
                  <a:tcPr anchor="ctr"/>
                </a:tc>
                <a:tc>
                  <a:txBody>
                    <a:bodyPr/>
                    <a:lstStyle/>
                    <a:p>
                      <a:pPr algn="ctr"/>
                      <a:r>
                        <a:rPr lang="hr-HR" dirty="0" err="1" smtClean="0"/>
                        <a:t>Konvulzije</a:t>
                      </a:r>
                      <a:r>
                        <a:rPr lang="hr-HR" dirty="0" smtClean="0"/>
                        <a:t>, ubrzan rad srca, 30% smanjenje</a:t>
                      </a:r>
                      <a:r>
                        <a:rPr lang="hr-HR" baseline="0" dirty="0" smtClean="0"/>
                        <a:t> tjelesne kondicije</a:t>
                      </a:r>
                      <a:endParaRPr lang="hr-HR" dirty="0"/>
                    </a:p>
                  </a:txBody>
                  <a:tcPr anchor="ctr"/>
                </a:tc>
              </a:tr>
              <a:tr h="1059664">
                <a:tc>
                  <a:txBody>
                    <a:bodyPr/>
                    <a:lstStyle/>
                    <a:p>
                      <a:pPr algn="ctr"/>
                      <a:r>
                        <a:rPr lang="hr-HR" sz="2000" b="1" dirty="0" smtClean="0"/>
                        <a:t>7%</a:t>
                      </a:r>
                      <a:endParaRPr lang="hr-HR" sz="2000" b="1" dirty="0"/>
                    </a:p>
                  </a:txBody>
                  <a:tcPr anchor="ctr"/>
                </a:tc>
                <a:tc>
                  <a:txBody>
                    <a:bodyPr/>
                    <a:lstStyle/>
                    <a:p>
                      <a:pPr algn="ctr"/>
                      <a:r>
                        <a:rPr lang="hr-HR" dirty="0" smtClean="0"/>
                        <a:t>70kg</a:t>
                      </a:r>
                      <a:endParaRPr lang="hr-HR" dirty="0"/>
                    </a:p>
                  </a:txBody>
                  <a:tcPr anchor="ctr"/>
                </a:tc>
                <a:tc>
                  <a:txBody>
                    <a:bodyPr/>
                    <a:lstStyle/>
                    <a:p>
                      <a:pPr algn="ctr"/>
                      <a:r>
                        <a:rPr lang="hr-HR" dirty="0" smtClean="0"/>
                        <a:t>4,9kg</a:t>
                      </a:r>
                      <a:endParaRPr lang="hr-HR" dirty="0"/>
                    </a:p>
                  </a:txBody>
                  <a:tcPr anchor="ctr"/>
                </a:tc>
                <a:tc>
                  <a:txBody>
                    <a:bodyPr/>
                    <a:lstStyle/>
                    <a:p>
                      <a:pPr algn="ctr"/>
                      <a:r>
                        <a:rPr lang="hr-HR" dirty="0" smtClean="0"/>
                        <a:t>Probavne smetnje vrtoglavica, glavobolja, suha usta, umor</a:t>
                      </a:r>
                      <a:endParaRPr lang="hr-HR" dirty="0"/>
                    </a:p>
                  </a:txBody>
                  <a:tcPr anchor="ctr"/>
                </a:tc>
              </a:tr>
              <a:tr h="1059664">
                <a:tc>
                  <a:txBody>
                    <a:bodyPr/>
                    <a:lstStyle/>
                    <a:p>
                      <a:pPr algn="ctr"/>
                      <a:r>
                        <a:rPr lang="hr-HR" sz="2000" b="1" dirty="0" smtClean="0"/>
                        <a:t>10%</a:t>
                      </a:r>
                      <a:endParaRPr lang="hr-HR" sz="2000" b="1" dirty="0"/>
                    </a:p>
                  </a:txBody>
                  <a:tcPr anchor="ctr"/>
                </a:tc>
                <a:tc>
                  <a:txBody>
                    <a:bodyPr/>
                    <a:lstStyle/>
                    <a:p>
                      <a:pPr algn="ctr"/>
                      <a:r>
                        <a:rPr lang="hr-HR" dirty="0" smtClean="0"/>
                        <a:t>70kg</a:t>
                      </a:r>
                      <a:endParaRPr lang="hr-HR" dirty="0"/>
                    </a:p>
                  </a:txBody>
                  <a:tcPr anchor="ctr"/>
                </a:tc>
                <a:tc>
                  <a:txBody>
                    <a:bodyPr/>
                    <a:lstStyle/>
                    <a:p>
                      <a:pPr algn="ctr"/>
                      <a:r>
                        <a:rPr lang="hr-HR" dirty="0" smtClean="0"/>
                        <a:t>7,0kg</a:t>
                      </a:r>
                      <a:endParaRPr lang="hr-HR" dirty="0"/>
                    </a:p>
                  </a:txBody>
                  <a:tcPr anchor="ctr"/>
                </a:tc>
                <a:tc>
                  <a:txBody>
                    <a:bodyPr/>
                    <a:lstStyle/>
                    <a:p>
                      <a:pPr algn="ctr"/>
                      <a:r>
                        <a:rPr lang="hr-HR" dirty="0" smtClean="0"/>
                        <a:t>Toplotni udar, visoka temperatura,</a:t>
                      </a:r>
                      <a:r>
                        <a:rPr lang="hr-HR" baseline="0" dirty="0" smtClean="0"/>
                        <a:t> halucinacije</a:t>
                      </a:r>
                      <a:endParaRPr lang="hr-HR" dirty="0"/>
                    </a:p>
                  </a:txBody>
                  <a:tcPr anchor="ct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Literatura</a:t>
            </a:r>
            <a:endParaRPr lang="hr-HR" dirty="0"/>
          </a:p>
        </p:txBody>
      </p:sp>
      <p:sp>
        <p:nvSpPr>
          <p:cNvPr id="3" name="Rezervirano mjesto sadržaja 2"/>
          <p:cNvSpPr>
            <a:spLocks noGrp="1"/>
          </p:cNvSpPr>
          <p:nvPr>
            <p:ph sz="quarter" idx="1"/>
          </p:nvPr>
        </p:nvSpPr>
        <p:spPr/>
        <p:txBody>
          <a:bodyPr/>
          <a:lstStyle/>
          <a:p>
            <a:r>
              <a:rPr lang="hr-HR" dirty="0" smtClean="0"/>
              <a:t>Kulier I. Utjecaj dehidracije na performanse. </a:t>
            </a:r>
            <a:r>
              <a:rPr lang="hr-HR" dirty="0" smtClean="0">
                <a:hlinkClick r:id="rId2"/>
              </a:rPr>
              <a:t>https://www.fitness.com.hr/zdravlje/um-tijelo/Utjecaj-dehidracije-na-performanse.aspx</a:t>
            </a:r>
            <a:endParaRPr lang="hr-HR" dirty="0" smtClean="0"/>
          </a:p>
          <a:p>
            <a:r>
              <a:rPr lang="hr-HR" dirty="0" smtClean="0"/>
              <a:t>Val-voda. Dehidracija u športu. </a:t>
            </a:r>
            <a:r>
              <a:rPr lang="hr-HR" dirty="0" smtClean="0">
                <a:hlinkClick r:id="rId3"/>
              </a:rPr>
              <a:t>http://www.val-voda.si/dehidracija-sport.html</a:t>
            </a:r>
            <a:endParaRPr lang="hr-HR"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elekcija-sportista"/>
          <p:cNvPicPr>
            <a:picLocks noChangeAspect="1" noChangeArrowheads="1"/>
          </p:cNvPicPr>
          <p:nvPr/>
        </p:nvPicPr>
        <p:blipFill>
          <a:blip r:embed="rId3" cstate="print"/>
          <a:srcRect/>
          <a:stretch>
            <a:fillRect/>
          </a:stretch>
        </p:blipFill>
        <p:spPr bwMode="auto">
          <a:xfrm>
            <a:off x="6572232" y="0"/>
            <a:ext cx="2571768" cy="2571768"/>
          </a:xfrm>
          <a:prstGeom prst="rect">
            <a:avLst/>
          </a:prstGeom>
          <a:noFill/>
        </p:spPr>
      </p:pic>
      <p:sp>
        <p:nvSpPr>
          <p:cNvPr id="2" name="Naslov 1"/>
          <p:cNvSpPr>
            <a:spLocks noGrp="1"/>
          </p:cNvSpPr>
          <p:nvPr>
            <p:ph type="title"/>
          </p:nvPr>
        </p:nvSpPr>
        <p:spPr/>
        <p:txBody>
          <a:bodyPr/>
          <a:lstStyle/>
          <a:p>
            <a:r>
              <a:rPr lang="hr-HR" dirty="0" smtClean="0"/>
              <a:t>Sindrom pretreniranosti</a:t>
            </a:r>
            <a:endParaRPr lang="hr-HR" dirty="0"/>
          </a:p>
        </p:txBody>
      </p:sp>
      <p:sp>
        <p:nvSpPr>
          <p:cNvPr id="3" name="Rezervirano mjesto sadržaja 2"/>
          <p:cNvSpPr>
            <a:spLocks noGrp="1"/>
          </p:cNvSpPr>
          <p:nvPr>
            <p:ph sz="quarter" idx="1"/>
          </p:nvPr>
        </p:nvSpPr>
        <p:spPr>
          <a:xfrm>
            <a:off x="457200" y="1857364"/>
            <a:ext cx="8229600" cy="4299596"/>
          </a:xfrm>
        </p:spPr>
        <p:txBody>
          <a:bodyPr/>
          <a:lstStyle/>
          <a:p>
            <a:r>
              <a:rPr lang="hr-HR" sz="2800" dirty="0" smtClean="0"/>
              <a:t>Stanje dugotrajnog osjećaja iscrpljenosti i nemogućnosti obavljanja treninga na razini do koje je sportaš došao prije nego se </a:t>
            </a:r>
            <a:r>
              <a:rPr lang="hr-HR" sz="2800" dirty="0" err="1" smtClean="0"/>
              <a:t>pretrenirao</a:t>
            </a:r>
            <a:r>
              <a:rPr lang="hr-HR" sz="2800" dirty="0" smtClean="0"/>
              <a:t>.</a:t>
            </a:r>
          </a:p>
          <a:p>
            <a:r>
              <a:rPr lang="hr-HR" sz="2800" dirty="0" smtClean="0"/>
              <a:t>Početnici u sportu</a:t>
            </a:r>
          </a:p>
          <a:p>
            <a:r>
              <a:rPr lang="hr-HR" sz="2800" dirty="0" smtClean="0"/>
              <a:t>Nastaje zbog neravnoteže između bavljenja određenim aktivnostima i odmora između njih.</a:t>
            </a:r>
          </a:p>
          <a:p>
            <a:r>
              <a:rPr lang="hr-HR" sz="2800" dirty="0" smtClean="0"/>
              <a:t>Postepeno dizanje opterećenja tijekom treniranja</a:t>
            </a:r>
            <a:endParaRPr lang="hr-H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2. Esencijalna prehrana za postizanje optimuma zdravstvenog stanja</a:t>
            </a:r>
            <a:endParaRPr lang="hr-HR" dirty="0"/>
          </a:p>
        </p:txBody>
      </p:sp>
      <p:sp>
        <p:nvSpPr>
          <p:cNvPr id="3" name="Rezervirano mjesto sadržaja 2"/>
          <p:cNvSpPr>
            <a:spLocks noGrp="1"/>
          </p:cNvSpPr>
          <p:nvPr>
            <p:ph sz="quarter" idx="1"/>
          </p:nvPr>
        </p:nvSpPr>
        <p:spPr/>
        <p:txBody>
          <a:bodyPr/>
          <a:lstStyle/>
          <a:p>
            <a:r>
              <a:rPr lang="hr-HR" dirty="0" smtClean="0"/>
              <a:t>Ako postoji "manjak" vremena, iz bilo kojeg razloga, </a:t>
            </a:r>
            <a:r>
              <a:rPr lang="hr-HR" u="sng" dirty="0" smtClean="0"/>
              <a:t>za prirodnu organsku sintezu neesencijalnih tvari</a:t>
            </a:r>
            <a:r>
              <a:rPr lang="hr-HR" dirty="0" smtClean="0"/>
              <a:t>, kao što je slučaj sa sportašima, bolesnicima, trudnicama, dojiljama ili osobama pojačanog aktiviteta, moraju se kroz prehranu unositi i neesencijalni </a:t>
            </a:r>
            <a:r>
              <a:rPr lang="hr-HR" dirty="0" err="1" smtClean="0"/>
              <a:t>nutrijenti</a:t>
            </a:r>
            <a:r>
              <a:rPr lang="hr-HR" dirty="0" smtClean="0"/>
              <a:t>. </a:t>
            </a:r>
            <a:endParaRPr lang="hr-HR" dirty="0"/>
          </a:p>
        </p:txBody>
      </p:sp>
      <p:sp>
        <p:nvSpPr>
          <p:cNvPr id="4" name="Rezervirano mjesto sadržaja 3"/>
          <p:cNvSpPr>
            <a:spLocks noGrp="1"/>
          </p:cNvSpPr>
          <p:nvPr>
            <p:ph sz="quarter" idx="2"/>
          </p:nvPr>
        </p:nvSpPr>
        <p:spPr/>
        <p:txBody>
          <a:bodyPr/>
          <a:lstStyle/>
          <a:p>
            <a:endParaRPr lang="hr-HR"/>
          </a:p>
        </p:txBody>
      </p:sp>
      <p:pic>
        <p:nvPicPr>
          <p:cNvPr id="33794" name="Picture 2" descr="http://www.ironmancoach.net/wp-content/uploads/2009/10/pravilna-prehrana-III.jpg"/>
          <p:cNvPicPr>
            <a:picLocks noChangeAspect="1" noChangeArrowheads="1"/>
          </p:cNvPicPr>
          <p:nvPr/>
        </p:nvPicPr>
        <p:blipFill>
          <a:blip r:embed="rId2" cstate="print"/>
          <a:srcRect/>
          <a:stretch>
            <a:fillRect/>
          </a:stretch>
        </p:blipFill>
        <p:spPr bwMode="auto">
          <a:xfrm>
            <a:off x="4668426" y="1772816"/>
            <a:ext cx="4475574" cy="4032448"/>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Sindrom pretreniranosti</a:t>
            </a:r>
            <a:endParaRPr lang="hr-HR" dirty="0"/>
          </a:p>
        </p:txBody>
      </p:sp>
      <p:sp>
        <p:nvSpPr>
          <p:cNvPr id="3" name="Rezervirano mjesto sadržaja 2"/>
          <p:cNvSpPr>
            <a:spLocks noGrp="1"/>
          </p:cNvSpPr>
          <p:nvPr>
            <p:ph sz="quarter" idx="1"/>
          </p:nvPr>
        </p:nvSpPr>
        <p:spPr/>
        <p:txBody>
          <a:bodyPr>
            <a:normAutofit/>
          </a:bodyPr>
          <a:lstStyle/>
          <a:p>
            <a:pPr>
              <a:buNone/>
            </a:pPr>
            <a:r>
              <a:rPr lang="hr-HR" u="sng" dirty="0" smtClean="0"/>
              <a:t>Vrste pretreniranosti</a:t>
            </a:r>
          </a:p>
          <a:p>
            <a:r>
              <a:rPr lang="hr-HR" sz="2800" dirty="0" smtClean="0"/>
              <a:t>Parasimpatički oblik</a:t>
            </a:r>
          </a:p>
          <a:p>
            <a:pPr lvl="1"/>
            <a:r>
              <a:rPr lang="hr-HR" sz="2400" dirty="0" smtClean="0">
                <a:solidFill>
                  <a:schemeClr val="tx1"/>
                </a:solidFill>
              </a:rPr>
              <a:t>Nastaje nakon pretjerivanja u aerobnim sportovima (trčanje, plivanje, vožnja bicikla, planinarenje,..)</a:t>
            </a:r>
            <a:r>
              <a:rPr lang="hr-HR" sz="2400" dirty="0" smtClean="0"/>
              <a:t> </a:t>
            </a:r>
          </a:p>
          <a:p>
            <a:pPr lvl="1"/>
            <a:r>
              <a:rPr lang="hr-HR" sz="2400" dirty="0" smtClean="0">
                <a:solidFill>
                  <a:schemeClr val="tx1"/>
                </a:solidFill>
              </a:rPr>
              <a:t>Osobe su usporene, imaju duge periode spavanja i depresiju. </a:t>
            </a:r>
          </a:p>
          <a:p>
            <a:r>
              <a:rPr lang="hr-HR" sz="2800" dirty="0" smtClean="0"/>
              <a:t>Simpatički oblik</a:t>
            </a:r>
          </a:p>
          <a:p>
            <a:pPr lvl="1"/>
            <a:r>
              <a:rPr lang="hr-HR" sz="2400" dirty="0" smtClean="0">
                <a:solidFill>
                  <a:schemeClr val="tx1"/>
                </a:solidFill>
              </a:rPr>
              <a:t>Nastaje nakon prevelikih opterećenja u anaerobnim sportovima (rad s utezima u teretanama, sprinterske discipline u atletici i težak fizički rad).</a:t>
            </a:r>
            <a:endParaRPr lang="hr-HR" sz="2400" dirty="0" smtClean="0"/>
          </a:p>
          <a:p>
            <a:pPr lvl="1"/>
            <a:r>
              <a:rPr lang="hr-HR" sz="2400" dirty="0" smtClean="0">
                <a:solidFill>
                  <a:schemeClr val="tx1"/>
                </a:solidFill>
              </a:rPr>
              <a:t>Povećana frekvencija srca u mirovanju, smanjeni apetit, fizički i psihički nemir te razdražljivost.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a:spLocks noGrp="1"/>
          </p:cNvSpPr>
          <p:nvPr>
            <p:ph type="title"/>
          </p:nvPr>
        </p:nvSpPr>
        <p:spPr/>
        <p:txBody>
          <a:bodyPr/>
          <a:lstStyle/>
          <a:p>
            <a:endParaRPr lang="hr-HR"/>
          </a:p>
        </p:txBody>
      </p:sp>
      <p:sp>
        <p:nvSpPr>
          <p:cNvPr id="3" name="Rezervirano mjesto sadržaja 2"/>
          <p:cNvSpPr>
            <a:spLocks noGrp="1"/>
          </p:cNvSpPr>
          <p:nvPr>
            <p:ph sz="quarter" idx="1"/>
          </p:nvPr>
        </p:nvSpPr>
        <p:spPr>
          <a:xfrm>
            <a:off x="428596" y="214290"/>
            <a:ext cx="4041648" cy="4429156"/>
          </a:xfrm>
        </p:spPr>
        <p:txBody>
          <a:bodyPr>
            <a:normAutofit fontScale="25000" lnSpcReduction="20000"/>
          </a:bodyPr>
          <a:lstStyle/>
          <a:p>
            <a:pPr fontAlgn="base"/>
            <a:r>
              <a:rPr lang="hr-HR" sz="8000" b="1" dirty="0" smtClean="0"/>
              <a:t>Tjelesni simptomi</a:t>
            </a:r>
            <a:endParaRPr lang="hr-HR" sz="8000" dirty="0" smtClean="0"/>
          </a:p>
          <a:p>
            <a:pPr fontAlgn="base"/>
            <a:r>
              <a:rPr lang="hr-HR" sz="8000" dirty="0" smtClean="0"/>
              <a:t>-kronični umor</a:t>
            </a:r>
          </a:p>
          <a:p>
            <a:pPr fontAlgn="base"/>
            <a:r>
              <a:rPr lang="hr-HR" sz="8000" dirty="0" smtClean="0"/>
              <a:t>-krutost mišića</a:t>
            </a:r>
          </a:p>
          <a:p>
            <a:pPr fontAlgn="base"/>
            <a:r>
              <a:rPr lang="hr-HR" sz="8000" dirty="0" smtClean="0"/>
              <a:t>-problemi s disanjem</a:t>
            </a:r>
          </a:p>
          <a:p>
            <a:pPr fontAlgn="base"/>
            <a:r>
              <a:rPr lang="hr-HR" sz="8000" dirty="0" smtClean="0"/>
              <a:t>-previsoka frekvencija srca u mirovanju</a:t>
            </a:r>
          </a:p>
          <a:p>
            <a:pPr fontAlgn="base"/>
            <a:r>
              <a:rPr lang="hr-HR" sz="8000" dirty="0" smtClean="0"/>
              <a:t>-ozljede</a:t>
            </a:r>
          </a:p>
          <a:p>
            <a:pPr fontAlgn="base"/>
            <a:r>
              <a:rPr lang="hr-HR" sz="8000" dirty="0" smtClean="0"/>
              <a:t>-bolesti</a:t>
            </a:r>
          </a:p>
          <a:p>
            <a:pPr fontAlgn="base"/>
            <a:r>
              <a:rPr lang="hr-HR" sz="8000" dirty="0" smtClean="0"/>
              <a:t>-kontinuirana bol</a:t>
            </a:r>
          </a:p>
          <a:p>
            <a:pPr fontAlgn="base"/>
            <a:r>
              <a:rPr lang="hr-HR" sz="8000" dirty="0" smtClean="0"/>
              <a:t>-problemi s prehranom i apetitom</a:t>
            </a:r>
          </a:p>
          <a:p>
            <a:pPr fontAlgn="base"/>
            <a:r>
              <a:rPr lang="hr-HR" sz="8000" dirty="0" smtClean="0"/>
              <a:t>-problemi spavanja</a:t>
            </a:r>
          </a:p>
          <a:p>
            <a:pPr fontAlgn="base"/>
            <a:r>
              <a:rPr lang="hr-HR" sz="8000" dirty="0" smtClean="0"/>
              <a:t>-problemi s težinom</a:t>
            </a:r>
          </a:p>
          <a:p>
            <a:pPr fontAlgn="base">
              <a:buNone/>
            </a:pPr>
            <a:r>
              <a:rPr lang="hr-HR" dirty="0" smtClean="0"/>
              <a:t>  </a:t>
            </a:r>
          </a:p>
          <a:p>
            <a:pPr>
              <a:buNone/>
            </a:pPr>
            <a:endParaRPr lang="hr-HR" dirty="0"/>
          </a:p>
        </p:txBody>
      </p:sp>
      <p:sp>
        <p:nvSpPr>
          <p:cNvPr id="5" name="Rezervirano mjesto sadržaja 4"/>
          <p:cNvSpPr>
            <a:spLocks noGrp="1"/>
          </p:cNvSpPr>
          <p:nvPr>
            <p:ph sz="quarter" idx="2"/>
          </p:nvPr>
        </p:nvSpPr>
        <p:spPr>
          <a:xfrm>
            <a:off x="4643438" y="0"/>
            <a:ext cx="4041648" cy="4937760"/>
          </a:xfrm>
        </p:spPr>
        <p:txBody>
          <a:bodyPr>
            <a:noAutofit/>
          </a:bodyPr>
          <a:lstStyle/>
          <a:p>
            <a:pPr fontAlgn="base"/>
            <a:r>
              <a:rPr lang="hr-HR" sz="2000" b="1" dirty="0" smtClean="0"/>
              <a:t>Emocionalni simptomi</a:t>
            </a:r>
            <a:endParaRPr lang="hr-HR" sz="2000" dirty="0" smtClean="0"/>
          </a:p>
          <a:p>
            <a:pPr fontAlgn="base"/>
            <a:r>
              <a:rPr lang="hr-HR" sz="2000" dirty="0" smtClean="0"/>
              <a:t>-dosada</a:t>
            </a:r>
          </a:p>
          <a:p>
            <a:pPr fontAlgn="base"/>
            <a:r>
              <a:rPr lang="hr-HR" sz="2000" dirty="0" smtClean="0"/>
              <a:t>-depresija</a:t>
            </a:r>
          </a:p>
          <a:p>
            <a:pPr fontAlgn="base"/>
            <a:r>
              <a:rPr lang="hr-HR" sz="2000" dirty="0" smtClean="0"/>
              <a:t>-povlačenje u sebe i izolacija</a:t>
            </a:r>
          </a:p>
          <a:p>
            <a:pPr fontAlgn="base"/>
            <a:r>
              <a:rPr lang="hr-HR" sz="2000" dirty="0" smtClean="0"/>
              <a:t>-razdražljivost</a:t>
            </a:r>
          </a:p>
          <a:p>
            <a:pPr fontAlgn="base"/>
            <a:r>
              <a:rPr lang="hr-HR" sz="2000" dirty="0" smtClean="0"/>
              <a:t>-negativne emocije</a:t>
            </a:r>
          </a:p>
          <a:p>
            <a:pPr fontAlgn="base"/>
            <a:r>
              <a:rPr lang="hr-HR" sz="2000" dirty="0" smtClean="0"/>
              <a:t>-niska motivacija</a:t>
            </a:r>
          </a:p>
          <a:p>
            <a:pPr fontAlgn="base"/>
            <a:r>
              <a:rPr lang="hr-HR" sz="2000" dirty="0" smtClean="0"/>
              <a:t>-bijes</a:t>
            </a:r>
          </a:p>
          <a:p>
            <a:pPr fontAlgn="base"/>
            <a:r>
              <a:rPr lang="hr-HR" sz="2000" dirty="0" smtClean="0"/>
              <a:t>-loše raspoloženje</a:t>
            </a:r>
          </a:p>
          <a:p>
            <a:pPr fontAlgn="base"/>
            <a:r>
              <a:rPr lang="hr-HR" sz="2000" dirty="0" smtClean="0"/>
              <a:t>-nesigurnost, strah, tjeskoba</a:t>
            </a:r>
          </a:p>
          <a:p>
            <a:pPr fontAlgn="base"/>
            <a:r>
              <a:rPr lang="hr-HR" sz="2000" dirty="0" smtClean="0"/>
              <a:t>-gubitak interesa</a:t>
            </a:r>
          </a:p>
          <a:p>
            <a:pPr fontAlgn="base"/>
            <a:r>
              <a:rPr lang="hr-HR" sz="2000" dirty="0" smtClean="0"/>
              <a:t>-prestanak uživanja u sportu</a:t>
            </a:r>
          </a:p>
          <a:p>
            <a:pPr fontAlgn="base">
              <a:buNone/>
            </a:pPr>
            <a:r>
              <a:rPr lang="hr-HR" sz="2000" dirty="0" smtClean="0"/>
              <a:t> </a:t>
            </a:r>
            <a:endParaRPr lang="hr-HR" sz="2000" dirty="0"/>
          </a:p>
        </p:txBody>
      </p:sp>
      <p:sp>
        <p:nvSpPr>
          <p:cNvPr id="7" name="TekstniOkvir 6"/>
          <p:cNvSpPr txBox="1"/>
          <p:nvPr/>
        </p:nvSpPr>
        <p:spPr>
          <a:xfrm>
            <a:off x="428596" y="4272677"/>
            <a:ext cx="8001056" cy="2585323"/>
          </a:xfrm>
          <a:prstGeom prst="rect">
            <a:avLst/>
          </a:prstGeom>
          <a:noFill/>
        </p:spPr>
        <p:txBody>
          <a:bodyPr wrap="square" rtlCol="0">
            <a:spAutoFit/>
          </a:bodyPr>
          <a:lstStyle/>
          <a:p>
            <a:pPr fontAlgn="base"/>
            <a:r>
              <a:rPr lang="hr-HR" b="1" dirty="0" smtClean="0"/>
              <a:t>Kognitivni simptomi</a:t>
            </a:r>
            <a:endParaRPr lang="hr-HR" dirty="0" smtClean="0"/>
          </a:p>
          <a:p>
            <a:pPr fontAlgn="base"/>
            <a:r>
              <a:rPr lang="hr-HR" dirty="0" smtClean="0"/>
              <a:t>-zbunjenost, konfuzno mišljenje</a:t>
            </a:r>
          </a:p>
          <a:p>
            <a:pPr fontAlgn="base"/>
            <a:r>
              <a:rPr lang="hr-HR" dirty="0" smtClean="0"/>
              <a:t>-pad koncentracije</a:t>
            </a:r>
          </a:p>
          <a:p>
            <a:pPr fontAlgn="base"/>
            <a:r>
              <a:rPr lang="hr-HR" dirty="0" smtClean="0"/>
              <a:t>-mentalni zamor</a:t>
            </a:r>
          </a:p>
          <a:p>
            <a:pPr fontAlgn="base"/>
            <a:r>
              <a:rPr lang="hr-HR" dirty="0" smtClean="0"/>
              <a:t>-kruto i iracionalno mišljenje</a:t>
            </a:r>
          </a:p>
          <a:p>
            <a:pPr fontAlgn="base"/>
            <a:r>
              <a:rPr lang="hr-HR" dirty="0" smtClean="0"/>
              <a:t>-dominacija negativnih misli</a:t>
            </a:r>
          </a:p>
          <a:p>
            <a:pPr fontAlgn="base"/>
            <a:r>
              <a:rPr lang="hr-HR" dirty="0" smtClean="0"/>
              <a:t>-loše uočavanje i/ili rješavanje problema.</a:t>
            </a:r>
          </a:p>
          <a:p>
            <a:pPr fontAlgn="base"/>
            <a:r>
              <a:rPr lang="hr-HR" dirty="0" smtClean="0"/>
              <a:t> </a:t>
            </a:r>
          </a:p>
          <a:p>
            <a:endParaRPr lang="hr-HR" dirty="0"/>
          </a:p>
        </p:txBody>
      </p:sp>
      <p:pic>
        <p:nvPicPr>
          <p:cNvPr id="90114" name="Picture 2" descr="http://3.bp.blogspot.com/-s6ICHpINcWQ/T892ck7dvKI/AAAAAAAAEE8/iYO9VG_i2kM/s1600/2.jpg"/>
          <p:cNvPicPr>
            <a:picLocks noChangeAspect="1" noChangeArrowheads="1"/>
          </p:cNvPicPr>
          <p:nvPr/>
        </p:nvPicPr>
        <p:blipFill>
          <a:blip r:embed="rId2" cstate="print"/>
          <a:srcRect/>
          <a:stretch>
            <a:fillRect/>
          </a:stretch>
        </p:blipFill>
        <p:spPr bwMode="auto">
          <a:xfrm>
            <a:off x="4961159" y="4786322"/>
            <a:ext cx="3549435" cy="178595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Preventiva pretreniranosti</a:t>
            </a:r>
            <a:endParaRPr lang="hr-HR" dirty="0"/>
          </a:p>
        </p:txBody>
      </p:sp>
      <p:sp>
        <p:nvSpPr>
          <p:cNvPr id="3" name="Rezervirano mjesto sadržaja 2"/>
          <p:cNvSpPr>
            <a:spLocks noGrp="1"/>
          </p:cNvSpPr>
          <p:nvPr>
            <p:ph sz="quarter" idx="1"/>
          </p:nvPr>
        </p:nvSpPr>
        <p:spPr/>
        <p:txBody>
          <a:bodyPr>
            <a:normAutofit fontScale="92500" lnSpcReduction="10000"/>
          </a:bodyPr>
          <a:lstStyle/>
          <a:p>
            <a:r>
              <a:rPr lang="hr-HR" dirty="0" smtClean="0"/>
              <a:t>Selekcija </a:t>
            </a:r>
            <a:r>
              <a:rPr lang="hr-HR" dirty="0" err="1" smtClean="0"/>
              <a:t>sportista</a:t>
            </a:r>
            <a:endParaRPr lang="hr-HR" dirty="0" smtClean="0"/>
          </a:p>
          <a:p>
            <a:pPr lvl="1"/>
            <a:r>
              <a:rPr lang="hr-HR" dirty="0" smtClean="0"/>
              <a:t>Usmjerenje prema odgovarajućem sportu</a:t>
            </a:r>
          </a:p>
          <a:p>
            <a:pPr lvl="1"/>
            <a:r>
              <a:rPr lang="hr-HR" dirty="0" smtClean="0"/>
              <a:t>Stručni tim</a:t>
            </a:r>
          </a:p>
          <a:p>
            <a:pPr lvl="1"/>
            <a:r>
              <a:rPr lang="hr-HR" dirty="0" smtClean="0"/>
              <a:t>Priprema programa treninga koji je kompatibilan s takmičarskim kalendarom</a:t>
            </a:r>
          </a:p>
          <a:p>
            <a:r>
              <a:rPr lang="hr-HR" dirty="0" smtClean="0"/>
              <a:t>Doziranje treninga</a:t>
            </a:r>
          </a:p>
          <a:p>
            <a:pPr lvl="1"/>
            <a:r>
              <a:rPr lang="hr-HR" dirty="0" smtClean="0"/>
              <a:t>Prema potrebama sporta</a:t>
            </a:r>
          </a:p>
          <a:p>
            <a:pPr lvl="1"/>
            <a:r>
              <a:rPr lang="hr-HR" dirty="0" smtClean="0"/>
              <a:t>Prema dobi</a:t>
            </a:r>
          </a:p>
          <a:p>
            <a:pPr lvl="1"/>
            <a:r>
              <a:rPr lang="hr-HR" dirty="0" smtClean="0"/>
              <a:t>Prema rangu takmičenja</a:t>
            </a:r>
          </a:p>
          <a:p>
            <a:pPr lvl="1"/>
            <a:r>
              <a:rPr lang="hr-HR" dirty="0" smtClean="0"/>
              <a:t>Tri godišnja pregleda</a:t>
            </a:r>
          </a:p>
          <a:p>
            <a:r>
              <a:rPr lang="hr-HR" dirty="0" smtClean="0"/>
              <a:t>Ishrana </a:t>
            </a:r>
          </a:p>
          <a:p>
            <a:pPr lvl="1"/>
            <a:r>
              <a:rPr lang="hr-HR" dirty="0" smtClean="0"/>
              <a:t>Određena prema sortu</a:t>
            </a:r>
          </a:p>
          <a:p>
            <a:pPr lvl="1"/>
            <a:r>
              <a:rPr lang="hr-HR" dirty="0" err="1" smtClean="0"/>
              <a:t>Hidracija</a:t>
            </a:r>
            <a:r>
              <a:rPr lang="hr-HR" dirty="0" smtClean="0"/>
              <a:t>, vitamini, minerali</a:t>
            </a:r>
            <a:endParaRPr lang="hr-HR"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r>
              <a:rPr lang="pl-PL" dirty="0" smtClean="0"/>
              <a:t>Barić R. Pretreniranost – da li ju prepoznajemo? </a:t>
            </a:r>
            <a:r>
              <a:rPr lang="hr-HR" dirty="0" smtClean="0">
                <a:hlinkClick r:id="rId2"/>
              </a:rPr>
              <a:t>http://www.sportskitrening.hr/pretreniranost-da-li-ju-prepoznajemo/</a:t>
            </a:r>
            <a:endParaRPr lang="hr-HR" dirty="0" smtClean="0"/>
          </a:p>
          <a:p>
            <a:r>
              <a:rPr lang="hr-HR" dirty="0" err="1" smtClean="0"/>
              <a:t>Vlahek</a:t>
            </a:r>
            <a:r>
              <a:rPr lang="hr-HR" dirty="0" smtClean="0"/>
              <a:t> P. </a:t>
            </a:r>
            <a:r>
              <a:rPr lang="hr-HR" cap="small" dirty="0" smtClean="0"/>
              <a:t>Sindrom pretreniranosti: pretjerivanje u sportu i rekreaciji. </a:t>
            </a:r>
            <a:r>
              <a:rPr lang="hr-HR" dirty="0" smtClean="0">
                <a:hlinkClick r:id="rId3"/>
              </a:rPr>
              <a:t>http://www.sport-forma.com/index.php?option=com_content&amp;task=view&amp;id=161&amp;Itemid=283</a:t>
            </a:r>
            <a:endParaRPr lang="hr-HR" dirty="0" smtClean="0"/>
          </a:p>
          <a:p>
            <a:r>
              <a:rPr lang="hr-HR" dirty="0" smtClean="0"/>
              <a:t>Jerkan M. Pretreniranost kod </a:t>
            </a:r>
            <a:r>
              <a:rPr lang="hr-HR" dirty="0" err="1" smtClean="0"/>
              <a:t>sportista</a:t>
            </a:r>
            <a:r>
              <a:rPr lang="hr-HR" dirty="0" smtClean="0"/>
              <a:t>. </a:t>
            </a:r>
            <a:r>
              <a:rPr lang="hr-HR" dirty="0" smtClean="0">
                <a:hlinkClick r:id="rId4"/>
              </a:rPr>
              <a:t>http://www.stetoskop.info/Pretreniranost-kod-</a:t>
            </a:r>
            <a:r>
              <a:rPr lang="hr-HR" dirty="0" err="1" smtClean="0">
                <a:hlinkClick r:id="rId4"/>
              </a:rPr>
              <a:t>sportista</a:t>
            </a:r>
            <a:r>
              <a:rPr lang="hr-HR" dirty="0" smtClean="0">
                <a:hlinkClick r:id="rId4"/>
              </a:rPr>
              <a:t>-3063-s13-</a:t>
            </a:r>
            <a:r>
              <a:rPr lang="hr-HR" dirty="0" err="1" smtClean="0">
                <a:hlinkClick r:id="rId4"/>
              </a:rPr>
              <a:t>content.htm</a:t>
            </a:r>
            <a:endParaRPr lang="hr-HR" dirty="0" smtClean="0"/>
          </a:p>
          <a:p>
            <a:pPr>
              <a:buNone/>
            </a:pPr>
            <a:endParaRPr lang="hr-HR" dirty="0" smtClean="0"/>
          </a:p>
          <a:p>
            <a:endParaRPr lang="hr-HR"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Bavljenje sportom na visokim nadmorskim visinama</a:t>
            </a:r>
            <a:endParaRPr lang="hr-HR" dirty="0"/>
          </a:p>
        </p:txBody>
      </p:sp>
      <p:sp>
        <p:nvSpPr>
          <p:cNvPr id="3" name="Rezervirano mjesto sadržaja 2"/>
          <p:cNvSpPr>
            <a:spLocks noGrp="1"/>
          </p:cNvSpPr>
          <p:nvPr>
            <p:ph sz="quarter" idx="1"/>
          </p:nvPr>
        </p:nvSpPr>
        <p:spPr/>
        <p:txBody>
          <a:bodyPr/>
          <a:lstStyle/>
          <a:p>
            <a:r>
              <a:rPr lang="hr-HR" dirty="0" smtClean="0"/>
              <a:t>Boravak na višoj nadmorskoj visini izaziva različite fiziološke promjene u organizmu čovjeka. </a:t>
            </a:r>
          </a:p>
          <a:p>
            <a:r>
              <a:rPr lang="hr-HR" dirty="0" smtClean="0"/>
              <a:t>Za nadmorsku visinu iznad 2000 m (reakcijski prag), karakteristični su </a:t>
            </a:r>
            <a:r>
              <a:rPr lang="hr-HR" dirty="0" err="1" smtClean="0"/>
              <a:t>hipobarični</a:t>
            </a:r>
            <a:r>
              <a:rPr lang="hr-HR" dirty="0" smtClean="0"/>
              <a:t> i </a:t>
            </a:r>
            <a:r>
              <a:rPr lang="hr-HR" dirty="0" err="1" smtClean="0"/>
              <a:t>hipoksični</a:t>
            </a:r>
            <a:r>
              <a:rPr lang="hr-HR" dirty="0" smtClean="0"/>
              <a:t> uvjeti.</a:t>
            </a:r>
          </a:p>
          <a:p>
            <a:r>
              <a:rPr lang="hr-HR" dirty="0" smtClean="0"/>
              <a:t>Specifične potrebe organizma za makro-</a:t>
            </a:r>
            <a:r>
              <a:rPr lang="hr-HR" dirty="0" err="1" smtClean="0"/>
              <a:t>nutrijentima</a:t>
            </a:r>
            <a:r>
              <a:rPr lang="hr-HR" dirty="0" smtClean="0"/>
              <a:t> (voda, ugljikohidrati, proteini, masti) i mikro – </a:t>
            </a:r>
            <a:r>
              <a:rPr lang="hr-HR" dirty="0" err="1" smtClean="0"/>
              <a:t>nutrijentima</a:t>
            </a:r>
            <a:r>
              <a:rPr lang="hr-HR" dirty="0" smtClean="0"/>
              <a:t> (vitamini i minerali).</a:t>
            </a:r>
          </a:p>
          <a:p>
            <a:r>
              <a:rPr lang="hr-HR" dirty="0" smtClean="0"/>
              <a:t>U fazi aklimatizacije - negativna dušična ravnoteža, promjene u razini albumina, aminokiselina, deficit vode i niske razine glukoze u krvi - povezuju s smanjenim unosom energije i </a:t>
            </a:r>
            <a:r>
              <a:rPr lang="hr-HR" dirty="0" err="1" smtClean="0"/>
              <a:t>nutijenata</a:t>
            </a:r>
            <a:r>
              <a:rPr lang="hr-HR" dirty="0" smtClean="0"/>
              <a:t>. </a:t>
            </a:r>
            <a:endParaRPr lang="hr-HR"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Bavljenje sportom na visokim nadmorskim visinama</a:t>
            </a:r>
            <a:endParaRPr lang="hr-HR" dirty="0"/>
          </a:p>
        </p:txBody>
      </p:sp>
      <p:sp>
        <p:nvSpPr>
          <p:cNvPr id="3" name="Rezervirano mjesto sadržaja 2"/>
          <p:cNvSpPr>
            <a:spLocks noGrp="1"/>
          </p:cNvSpPr>
          <p:nvPr>
            <p:ph sz="quarter" idx="1"/>
          </p:nvPr>
        </p:nvSpPr>
        <p:spPr/>
        <p:txBody>
          <a:bodyPr/>
          <a:lstStyle/>
          <a:p>
            <a:r>
              <a:rPr lang="hr-HR" dirty="0" err="1" smtClean="0"/>
              <a:t>Mawson</a:t>
            </a:r>
            <a:r>
              <a:rPr lang="hr-HR" dirty="0" smtClean="0"/>
              <a:t> i sur. (2000.) - na visini od 4300 m, dolazi do povećanja bazalnog metabolizma čime se energetska potreba povećava za 6% od one u razini mora. </a:t>
            </a:r>
          </a:p>
          <a:p>
            <a:r>
              <a:rPr lang="hr-HR" dirty="0" smtClean="0"/>
              <a:t>Unatoč smanjenom apetitu, da unos energije treba biti veći od onog u razini mora.</a:t>
            </a:r>
          </a:p>
          <a:p>
            <a:r>
              <a:rPr lang="hr-HR" dirty="0" smtClean="0"/>
              <a:t> Gubitak apetita kao jedan od simptoma visinske bolesti zajedno s glavoboljom, mučninom, </a:t>
            </a:r>
            <a:r>
              <a:rPr lang="hr-HR" dirty="0" err="1" smtClean="0"/>
              <a:t>hiperventilacijom</a:t>
            </a:r>
            <a:r>
              <a:rPr lang="hr-HR" dirty="0" smtClean="0"/>
              <a:t>, učestalim mokrenjem te nesanicom, u većini slučajeva, dio je faze aklimatizacije.  </a:t>
            </a:r>
            <a:endParaRPr lang="hr-HR"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Bavljenje sportom na visokim nadmorskim visinama</a:t>
            </a:r>
            <a:endParaRPr lang="hr-HR" dirty="0"/>
          </a:p>
        </p:txBody>
      </p:sp>
      <p:sp>
        <p:nvSpPr>
          <p:cNvPr id="3" name="Rezervirano mjesto sadržaja 2"/>
          <p:cNvSpPr>
            <a:spLocks noGrp="1"/>
          </p:cNvSpPr>
          <p:nvPr>
            <p:ph sz="quarter" idx="1"/>
          </p:nvPr>
        </p:nvSpPr>
        <p:spPr/>
        <p:txBody>
          <a:bodyPr>
            <a:normAutofit fontScale="85000" lnSpcReduction="20000"/>
          </a:bodyPr>
          <a:lstStyle/>
          <a:p>
            <a:r>
              <a:rPr lang="hr-HR" dirty="0" smtClean="0"/>
              <a:t>Primijećen je </a:t>
            </a:r>
            <a:r>
              <a:rPr lang="hr-HR" dirty="0" err="1" smtClean="0"/>
              <a:t>oksidativni</a:t>
            </a:r>
            <a:r>
              <a:rPr lang="hr-HR" dirty="0" smtClean="0"/>
              <a:t> stres - treba osigurati dovoljnu količinu </a:t>
            </a:r>
            <a:r>
              <a:rPr lang="hr-HR" dirty="0" err="1" smtClean="0"/>
              <a:t>antioksidansa</a:t>
            </a:r>
            <a:r>
              <a:rPr lang="hr-HR" dirty="0" smtClean="0"/>
              <a:t> prehranom i suplementima (visoki unos vitamina i minerala pogotovo vitamina A, C, E te minerala cinka, selena i željeza i to u vrijednostima višim od preporučene dnevne količine). </a:t>
            </a:r>
          </a:p>
          <a:p>
            <a:r>
              <a:rPr lang="hr-HR" dirty="0" smtClean="0"/>
              <a:t>Dovoljna količina voća i povrća da se izbalansirala narušena pH vrijednost organizma.  </a:t>
            </a:r>
          </a:p>
          <a:p>
            <a:r>
              <a:rPr lang="hr-HR" dirty="0" smtClean="0"/>
              <a:t>Alkalna prehrana bi trebala biti zastupljena u 75% dok kisela u 25% od ukupnog unosa </a:t>
            </a:r>
          </a:p>
          <a:p>
            <a:r>
              <a:rPr lang="hr-HR" dirty="0" smtClean="0"/>
              <a:t>Niski </a:t>
            </a:r>
            <a:r>
              <a:rPr lang="hr-HR" dirty="0" err="1" smtClean="0"/>
              <a:t>glikemijski</a:t>
            </a:r>
            <a:r>
              <a:rPr lang="hr-HR" dirty="0" smtClean="0"/>
              <a:t> indeksom 60 min. prije aktivnosti te unos napitaka s niskim i visokim </a:t>
            </a:r>
            <a:r>
              <a:rPr lang="hr-HR" dirty="0" err="1" smtClean="0"/>
              <a:t>glikemijskim</a:t>
            </a:r>
            <a:r>
              <a:rPr lang="hr-HR" dirty="0" smtClean="0"/>
              <a:t> indeksom tijekom i nakon aktivnosti (ukoliko sportaš ima stabilnu </a:t>
            </a:r>
            <a:r>
              <a:rPr lang="hr-HR" dirty="0" err="1" smtClean="0"/>
              <a:t>glikemiju</a:t>
            </a:r>
            <a:r>
              <a:rPr lang="hr-HR" dirty="0" smtClean="0"/>
              <a:t>). </a:t>
            </a:r>
          </a:p>
          <a:p>
            <a:r>
              <a:rPr lang="hr-HR" dirty="0" smtClean="0"/>
              <a:t>Aklimatizacija i suhi zrak u visinskim uvjetima </a:t>
            </a:r>
            <a:r>
              <a:rPr lang="hr-HR" i="1" dirty="0" smtClean="0"/>
              <a:t>potječu </a:t>
            </a:r>
            <a:r>
              <a:rPr lang="hr-HR" i="1" dirty="0" err="1" smtClean="0"/>
              <a:t>diurezu</a:t>
            </a:r>
            <a:r>
              <a:rPr lang="hr-HR" i="1" dirty="0" smtClean="0"/>
              <a:t> </a:t>
            </a:r>
            <a:r>
              <a:rPr lang="hr-HR" dirty="0" smtClean="0"/>
              <a:t>tako je potreba za napitcima koji će, osim glikogenskih rezervi, nadomjestiti kalij i natrij. </a:t>
            </a:r>
          </a:p>
          <a:p>
            <a:r>
              <a:rPr lang="hr-HR" dirty="0" smtClean="0"/>
              <a:t>Dovoljno tekućine prije, za vrijeme i nakon aktivnosti </a:t>
            </a:r>
          </a:p>
          <a:p>
            <a:endParaRPr lang="hr-H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r>
              <a:rPr lang="hr-HR" dirty="0" smtClean="0"/>
              <a:t>Tri dana prije treninga ili natjecanja preporučuje se </a:t>
            </a:r>
            <a:r>
              <a:rPr lang="hr-HR" dirty="0" smtClean="0"/>
              <a:t>klasično </a:t>
            </a:r>
            <a:r>
              <a:rPr lang="hr-HR" dirty="0" smtClean="0"/>
              <a:t>popunjavanje glikogenskih </a:t>
            </a:r>
            <a:r>
              <a:rPr lang="hr-HR" dirty="0" smtClean="0"/>
              <a:t>rezervi</a:t>
            </a:r>
          </a:p>
          <a:p>
            <a:r>
              <a:rPr lang="hr-HR" dirty="0" smtClean="0"/>
              <a:t>Postići </a:t>
            </a:r>
            <a:r>
              <a:rPr lang="hr-HR" dirty="0" smtClean="0"/>
              <a:t>ukupnu dnevnu količinu ugljikohidrata koja za muškarce iznosi oko 500 g, a za žene oko 350 g</a:t>
            </a:r>
            <a:r>
              <a:rPr lang="hr-HR" dirty="0" smtClean="0"/>
              <a:t>.</a:t>
            </a:r>
          </a:p>
          <a:p>
            <a:r>
              <a:rPr lang="hr-HR" dirty="0" smtClean="0"/>
              <a:t>Oporavak nakon napornog treninga ili eventualno natjecanja </a:t>
            </a:r>
            <a:r>
              <a:rPr lang="hr-HR" dirty="0" smtClean="0"/>
              <a:t>- podrazumijeva </a:t>
            </a:r>
            <a:r>
              <a:rPr lang="hr-HR" dirty="0" smtClean="0"/>
              <a:t>zacjeljivanje pokidanih mišićnih vlakana, vraćanje snage, </a:t>
            </a:r>
            <a:r>
              <a:rPr lang="hr-HR" dirty="0" err="1" smtClean="0"/>
              <a:t>tj</a:t>
            </a:r>
            <a:r>
              <a:rPr lang="hr-HR" dirty="0" smtClean="0"/>
              <a:t>. nabijanje energetskih zaliha i vraćanje tjelesnih tekućina obilnom </a:t>
            </a:r>
            <a:r>
              <a:rPr lang="hr-HR" dirty="0" err="1" smtClean="0"/>
              <a:t>rehidracijom</a:t>
            </a:r>
            <a:r>
              <a:rPr lang="hr-HR" dirty="0" smtClean="0"/>
              <a:t>. </a:t>
            </a:r>
            <a:endParaRPr lang="hr-HR" dirty="0" smtClean="0"/>
          </a:p>
          <a:p>
            <a:r>
              <a:rPr lang="hr-HR" dirty="0" smtClean="0"/>
              <a:t>Zabranjene </a:t>
            </a:r>
            <a:r>
              <a:rPr lang="hr-HR" dirty="0" smtClean="0"/>
              <a:t>su bilo kakve namirnice bogate masnoćama, </a:t>
            </a:r>
            <a:endParaRPr lang="hr-HR" dirty="0" smtClean="0"/>
          </a:p>
          <a:p>
            <a:r>
              <a:rPr lang="hr-HR" dirty="0" smtClean="0"/>
              <a:t>Izvorska </a:t>
            </a:r>
            <a:r>
              <a:rPr lang="hr-HR" dirty="0" smtClean="0"/>
              <a:t>voda ili neka od poznatih </a:t>
            </a:r>
            <a:r>
              <a:rPr lang="hr-HR" dirty="0" err="1" smtClean="0"/>
              <a:t>rehidracijskih</a:t>
            </a:r>
            <a:r>
              <a:rPr lang="hr-HR" dirty="0" smtClean="0"/>
              <a:t> (</a:t>
            </a:r>
            <a:r>
              <a:rPr lang="hr-HR" dirty="0" err="1" smtClean="0"/>
              <a:t>izotoničnih</a:t>
            </a:r>
            <a:r>
              <a:rPr lang="hr-HR" dirty="0" smtClean="0"/>
              <a:t>) tekućina.</a:t>
            </a:r>
            <a:endParaRPr lang="hr-HR"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Prehrana ronilaca</a:t>
            </a:r>
            <a:endParaRPr lang="hr-HR" dirty="0"/>
          </a:p>
        </p:txBody>
      </p:sp>
      <p:sp>
        <p:nvSpPr>
          <p:cNvPr id="3" name="Rezervirano mjesto sadržaja 2"/>
          <p:cNvSpPr>
            <a:spLocks noGrp="1"/>
          </p:cNvSpPr>
          <p:nvPr>
            <p:ph sz="quarter" idx="1"/>
          </p:nvPr>
        </p:nvSpPr>
        <p:spPr/>
        <p:txBody>
          <a:bodyPr/>
          <a:lstStyle/>
          <a:p>
            <a:r>
              <a:rPr lang="hr-HR" dirty="0" smtClean="0"/>
              <a:t>Ugljikohidrati – 60% dnevnog unošenja energije</a:t>
            </a:r>
          </a:p>
          <a:p>
            <a:r>
              <a:rPr lang="hr-HR" dirty="0" err="1" smtClean="0"/>
              <a:t>Osnov</a:t>
            </a:r>
            <a:r>
              <a:rPr lang="hr-HR" dirty="0" smtClean="0"/>
              <a:t> prehrane uz tečnost u </a:t>
            </a:r>
            <a:r>
              <a:rPr lang="hr-HR" dirty="0" err="1" smtClean="0"/>
              <a:t>pripremami</a:t>
            </a:r>
            <a:r>
              <a:rPr lang="hr-HR" dirty="0" smtClean="0"/>
              <a:t> za ronjenje</a:t>
            </a:r>
          </a:p>
          <a:p>
            <a:r>
              <a:rPr lang="hr-HR" dirty="0" smtClean="0"/>
              <a:t>Dan prije zaranjanja lagana prehrana, voće i povrće, 500kal više unijeti </a:t>
            </a:r>
          </a:p>
          <a:p>
            <a:r>
              <a:rPr lang="hr-HR" dirty="0" smtClean="0"/>
              <a:t>Na dan zaranjanja lagana prehrana. Dva sata pred zaranjanje ne jesti.</a:t>
            </a:r>
          </a:p>
        </p:txBody>
      </p:sp>
      <p:sp>
        <p:nvSpPr>
          <p:cNvPr id="6" name="Rezervirano mjesto sadržaja 5"/>
          <p:cNvSpPr>
            <a:spLocks noGrp="1"/>
          </p:cNvSpPr>
          <p:nvPr>
            <p:ph sz="quarter" idx="2"/>
          </p:nvPr>
        </p:nvSpPr>
        <p:spPr/>
        <p:txBody>
          <a:bodyPr/>
          <a:lstStyle/>
          <a:p>
            <a:endParaRPr lang="hr-HR"/>
          </a:p>
        </p:txBody>
      </p:sp>
      <p:pic>
        <p:nvPicPr>
          <p:cNvPr id="96258" name="Picture 2" descr="http://www.index.hr/images3/3fe01ddd-2461-4206-bbc1-578389ca3dea.jpg"/>
          <p:cNvPicPr>
            <a:picLocks noChangeAspect="1" noChangeArrowheads="1"/>
          </p:cNvPicPr>
          <p:nvPr/>
        </p:nvPicPr>
        <p:blipFill>
          <a:blip r:embed="rId3" cstate="print"/>
          <a:srcRect/>
          <a:stretch>
            <a:fillRect/>
          </a:stretch>
        </p:blipFill>
        <p:spPr bwMode="auto">
          <a:xfrm>
            <a:off x="4929190" y="1214422"/>
            <a:ext cx="3676638" cy="526162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sz="quarter" idx="1"/>
          </p:nvPr>
        </p:nvSpPr>
        <p:spPr/>
        <p:txBody>
          <a:bodyPr/>
          <a:lstStyle/>
          <a:p>
            <a:r>
              <a:rPr lang="hr-HR" dirty="0" smtClean="0"/>
              <a:t>Obradović J.  Prehrana sportaša tijekom boravka na visokoj nadmorskoj visini. </a:t>
            </a:r>
            <a:r>
              <a:rPr lang="hr-HR" dirty="0" smtClean="0">
                <a:hlinkClick r:id="rId2"/>
              </a:rPr>
              <a:t>http://www.sportskitrening.hr/</a:t>
            </a:r>
            <a:r>
              <a:rPr lang="hr-HR" dirty="0" err="1" smtClean="0">
                <a:hlinkClick r:id="rId2"/>
              </a:rPr>
              <a:t>wp</a:t>
            </a:r>
            <a:r>
              <a:rPr lang="hr-HR" dirty="0" smtClean="0">
                <a:hlinkClick r:id="rId2"/>
              </a:rPr>
              <a:t>-</a:t>
            </a:r>
            <a:r>
              <a:rPr lang="hr-HR" dirty="0" err="1" smtClean="0">
                <a:hlinkClick r:id="rId2"/>
              </a:rPr>
              <a:t>content</a:t>
            </a:r>
            <a:r>
              <a:rPr lang="hr-HR" dirty="0" smtClean="0">
                <a:hlinkClick r:id="rId2"/>
              </a:rPr>
              <a:t>/</a:t>
            </a:r>
            <a:r>
              <a:rPr lang="hr-HR" dirty="0" err="1" smtClean="0">
                <a:hlinkClick r:id="rId2"/>
              </a:rPr>
              <a:t>uploads</a:t>
            </a:r>
            <a:r>
              <a:rPr lang="hr-HR" dirty="0" smtClean="0">
                <a:hlinkClick r:id="rId2"/>
              </a:rPr>
              <a:t>/2010/12/Prehrana-</a:t>
            </a:r>
            <a:r>
              <a:rPr lang="hr-HR" dirty="0" err="1" smtClean="0">
                <a:hlinkClick r:id="rId2"/>
              </a:rPr>
              <a:t>sportasa</a:t>
            </a:r>
            <a:r>
              <a:rPr lang="hr-HR" dirty="0" smtClean="0">
                <a:hlinkClick r:id="rId2"/>
              </a:rPr>
              <a:t>-u-visinskim-</a:t>
            </a:r>
            <a:r>
              <a:rPr lang="hr-HR" dirty="0" err="1" smtClean="0">
                <a:hlinkClick r:id="rId2"/>
              </a:rPr>
              <a:t>uvjetima.pdf</a:t>
            </a:r>
            <a:endParaRPr lang="hr-HR" dirty="0" smtClean="0"/>
          </a:p>
          <a:p>
            <a:r>
              <a:rPr lang="hr-HR" dirty="0" smtClean="0"/>
              <a:t>Jakovljević P. Specifičnosti prehrane ovisno o vrsti sporta. </a:t>
            </a:r>
            <a:r>
              <a:rPr lang="hr-HR" dirty="0" smtClean="0">
                <a:hlinkClick r:id="rId3" tooltip="sportska prehrana"/>
              </a:rPr>
              <a:t>http://sportska-</a:t>
            </a:r>
            <a:r>
              <a:rPr lang="hr-HR" dirty="0" err="1" smtClean="0">
                <a:hlinkClick r:id="rId3" tooltip="sportska prehrana"/>
              </a:rPr>
              <a:t>prehrana.com</a:t>
            </a:r>
            <a:endParaRPr lang="hr-HR" dirty="0" smtClean="0"/>
          </a:p>
          <a:p>
            <a:r>
              <a:rPr lang="pl-PL" dirty="0" smtClean="0"/>
              <a:t>Majerić G. Vodič za prehranu ronioca na dah. </a:t>
            </a:r>
            <a:r>
              <a:rPr lang="hr-HR" dirty="0" smtClean="0">
                <a:hlinkClick r:id="rId4"/>
              </a:rPr>
              <a:t>http://www.submania.hr/</a:t>
            </a:r>
            <a:r>
              <a:rPr lang="hr-HR" dirty="0" err="1" smtClean="0">
                <a:hlinkClick r:id="rId4"/>
              </a:rPr>
              <a:t>index.php</a:t>
            </a:r>
            <a:r>
              <a:rPr lang="hr-HR" dirty="0" smtClean="0">
                <a:hlinkClick r:id="rId4"/>
              </a:rPr>
              <a:t>?</a:t>
            </a:r>
            <a:r>
              <a:rPr lang="hr-HR" dirty="0" err="1" smtClean="0">
                <a:hlinkClick r:id="rId4"/>
              </a:rPr>
              <a:t>option</a:t>
            </a:r>
            <a:r>
              <a:rPr lang="hr-HR" dirty="0" smtClean="0">
                <a:hlinkClick r:id="rId4"/>
              </a:rPr>
              <a:t>=</a:t>
            </a:r>
            <a:r>
              <a:rPr lang="hr-HR" dirty="0" err="1" smtClean="0">
                <a:hlinkClick r:id="rId4"/>
              </a:rPr>
              <a:t>com</a:t>
            </a:r>
            <a:r>
              <a:rPr lang="hr-HR" dirty="0" smtClean="0">
                <a:hlinkClick r:id="rId4"/>
              </a:rPr>
              <a:t>_</a:t>
            </a:r>
            <a:r>
              <a:rPr lang="hr-HR" dirty="0" err="1" smtClean="0">
                <a:hlinkClick r:id="rId4"/>
              </a:rPr>
              <a:t>content</a:t>
            </a:r>
            <a:r>
              <a:rPr lang="hr-HR" dirty="0" smtClean="0">
                <a:hlinkClick r:id="rId4"/>
              </a:rPr>
              <a:t>&amp;</a:t>
            </a:r>
            <a:r>
              <a:rPr lang="hr-HR" dirty="0" err="1" smtClean="0">
                <a:hlinkClick r:id="rId4"/>
              </a:rPr>
              <a:t>task</a:t>
            </a:r>
            <a:r>
              <a:rPr lang="hr-HR" dirty="0" smtClean="0">
                <a:hlinkClick r:id="rId4"/>
              </a:rPr>
              <a:t>=</a:t>
            </a:r>
            <a:r>
              <a:rPr lang="hr-HR" dirty="0" err="1" smtClean="0">
                <a:hlinkClick r:id="rId4"/>
              </a:rPr>
              <a:t>view</a:t>
            </a:r>
            <a:r>
              <a:rPr lang="hr-HR" dirty="0" smtClean="0">
                <a:hlinkClick r:id="rId4"/>
              </a:rPr>
              <a:t>&amp;</a:t>
            </a:r>
            <a:r>
              <a:rPr lang="hr-HR" dirty="0" err="1" smtClean="0">
                <a:hlinkClick r:id="rId4"/>
              </a:rPr>
              <a:t>id</a:t>
            </a:r>
            <a:r>
              <a:rPr lang="hr-HR" dirty="0" smtClean="0">
                <a:hlinkClick r:id="rId4"/>
              </a:rPr>
              <a:t>=14&amp;</a:t>
            </a:r>
            <a:r>
              <a:rPr lang="hr-HR" dirty="0" err="1" smtClean="0">
                <a:hlinkClick r:id="rId4"/>
              </a:rPr>
              <a:t>Itemid</a:t>
            </a:r>
            <a:r>
              <a:rPr lang="hr-HR" dirty="0" smtClean="0">
                <a:hlinkClick r:id="rId4"/>
              </a:rPr>
              <a:t>=76</a:t>
            </a:r>
            <a:r>
              <a:rPr lang="pl-PL" dirty="0" smtClean="0"/>
              <a:t> </a:t>
            </a:r>
            <a:r>
              <a:rPr lang="hr-HR" dirty="0" smtClean="0"/>
              <a:t> </a:t>
            </a:r>
            <a:endParaRPr lang="hr-H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57158" y="214290"/>
            <a:ext cx="8229600" cy="1000132"/>
          </a:xfrm>
        </p:spPr>
        <p:txBody>
          <a:bodyPr>
            <a:noAutofit/>
          </a:bodyPr>
          <a:lstStyle/>
          <a:p>
            <a:r>
              <a:rPr lang="vi-VN" sz="2900" dirty="0" smtClean="0"/>
              <a:t>3. Prehrana za unapređenje sportskih performansi - "prehrana za sportaše" </a:t>
            </a:r>
            <a:endParaRPr lang="hr-HR" sz="2900" dirty="0" smtClean="0"/>
          </a:p>
        </p:txBody>
      </p:sp>
      <p:sp>
        <p:nvSpPr>
          <p:cNvPr id="3" name="Rezervirano mjesto sadržaja 2"/>
          <p:cNvSpPr>
            <a:spLocks noGrp="1"/>
          </p:cNvSpPr>
          <p:nvPr>
            <p:ph sz="quarter" idx="1"/>
          </p:nvPr>
        </p:nvSpPr>
        <p:spPr>
          <a:xfrm>
            <a:off x="457200" y="1285860"/>
            <a:ext cx="8229600" cy="4871100"/>
          </a:xfrm>
        </p:spPr>
        <p:txBody>
          <a:bodyPr>
            <a:normAutofit fontScale="92500" lnSpcReduction="10000"/>
          </a:bodyPr>
          <a:lstStyle/>
          <a:p>
            <a:r>
              <a:rPr lang="hr-HR" dirty="0" smtClean="0"/>
              <a:t>Da bi se predstavile neke potrebe koje sportaši trebaju zadovoljiti</a:t>
            </a:r>
          </a:p>
          <a:p>
            <a:pPr lvl="1"/>
            <a:r>
              <a:rPr lang="vi-VN" dirty="0" smtClean="0"/>
              <a:t>potreba za preciznošću pri konzumiranja određenih udjela bjelančevina, masti i ugljikohidrata (različite kod različitih sportova) </a:t>
            </a:r>
          </a:p>
          <a:p>
            <a:pPr lvl="1"/>
            <a:r>
              <a:rPr lang="hr-HR" dirty="0" smtClean="0">
                <a:latin typeface="Arial" pitchFamily="34" charset="0"/>
                <a:cs typeface="Arial" pitchFamily="34" charset="0"/>
              </a:rPr>
              <a:t>precizan "</a:t>
            </a:r>
            <a:r>
              <a:rPr lang="hr-HR" dirty="0" err="1" smtClean="0">
                <a:latin typeface="Arial" pitchFamily="34" charset="0"/>
                <a:cs typeface="Arial" pitchFamily="34" charset="0"/>
              </a:rPr>
              <a:t>timing</a:t>
            </a:r>
            <a:r>
              <a:rPr lang="hr-HR" dirty="0" smtClean="0">
                <a:latin typeface="Arial" pitchFamily="34" charset="0"/>
                <a:cs typeface="Arial" pitchFamily="34" charset="0"/>
              </a:rPr>
              <a:t>" i frekvencija obroka </a:t>
            </a:r>
          </a:p>
          <a:p>
            <a:pPr lvl="1"/>
            <a:r>
              <a:rPr lang="vi-VN" dirty="0" smtClean="0"/>
              <a:t>konzumiranje određenih količina prehrambenih dodataka (vitamini, minerali,...) </a:t>
            </a:r>
          </a:p>
          <a:p>
            <a:pPr lvl="1"/>
            <a:r>
              <a:rPr lang="hr-HR" dirty="0" smtClean="0">
                <a:latin typeface="Arial" pitchFamily="34" charset="0"/>
                <a:cs typeface="Arial" pitchFamily="34" charset="0"/>
              </a:rPr>
              <a:t>specifični planovi za pojedine dijelove sezone i natjecanja (pražnjenje i punjenje glikogena, </a:t>
            </a:r>
            <a:r>
              <a:rPr lang="hr-HR" dirty="0" err="1" smtClean="0">
                <a:latin typeface="Arial" pitchFamily="34" charset="0"/>
                <a:cs typeface="Arial" pitchFamily="34" charset="0"/>
              </a:rPr>
              <a:t>..</a:t>
            </a:r>
            <a:r>
              <a:rPr lang="hr-HR" dirty="0" smtClean="0">
                <a:latin typeface="Arial" pitchFamily="34" charset="0"/>
                <a:cs typeface="Arial" pitchFamily="34" charset="0"/>
              </a:rPr>
              <a:t>.) </a:t>
            </a:r>
          </a:p>
          <a:p>
            <a:pPr lvl="1"/>
            <a:r>
              <a:rPr lang="hr-HR" dirty="0" smtClean="0">
                <a:latin typeface="Arial" pitchFamily="34" charset="0"/>
                <a:cs typeface="Arial" pitchFamily="34" charset="0"/>
              </a:rPr>
              <a:t>maksimalna kontrola unosa pojedinih tvari u specifičnim situacijama pojedinih sportova (težinska kategorija, količina masti, </a:t>
            </a:r>
            <a:r>
              <a:rPr lang="hr-HR" dirty="0" err="1" smtClean="0">
                <a:latin typeface="Arial" pitchFamily="34" charset="0"/>
                <a:cs typeface="Arial" pitchFamily="34" charset="0"/>
              </a:rPr>
              <a:t>hidracija</a:t>
            </a:r>
            <a:r>
              <a:rPr lang="hr-HR" dirty="0" smtClean="0">
                <a:latin typeface="Arial" pitchFamily="34" charset="0"/>
                <a:cs typeface="Arial" pitchFamily="34" charset="0"/>
              </a:rPr>
              <a:t>, dehidracija,</a:t>
            </a:r>
            <a:r>
              <a:rPr lang="hr-HR" dirty="0" err="1" smtClean="0">
                <a:latin typeface="Arial" pitchFamily="34" charset="0"/>
                <a:cs typeface="Arial" pitchFamily="34" charset="0"/>
              </a:rPr>
              <a:t>..</a:t>
            </a:r>
            <a:r>
              <a:rPr lang="hr-HR" dirty="0" smtClean="0">
                <a:latin typeface="Arial" pitchFamily="34" charset="0"/>
                <a:cs typeface="Arial" pitchFamily="34" charset="0"/>
              </a:rPr>
              <a:t>.) </a:t>
            </a:r>
          </a:p>
          <a:p>
            <a:r>
              <a:rPr lang="hr-HR" dirty="0" smtClean="0"/>
              <a:t>PDI - </a:t>
            </a:r>
            <a:r>
              <a:rPr lang="hr-HR" sz="2800" dirty="0" smtClean="0"/>
              <a:t>"</a:t>
            </a:r>
            <a:r>
              <a:rPr lang="hr-HR" sz="2800" dirty="0" err="1" smtClean="0"/>
              <a:t>Performance</a:t>
            </a:r>
            <a:r>
              <a:rPr lang="hr-HR" sz="2800" dirty="0" smtClean="0"/>
              <a:t> </a:t>
            </a:r>
            <a:r>
              <a:rPr lang="hr-HR" sz="2800" dirty="0" err="1" smtClean="0"/>
              <a:t>Daily</a:t>
            </a:r>
            <a:r>
              <a:rPr lang="hr-HR" sz="2800" dirty="0" smtClean="0"/>
              <a:t> </a:t>
            </a:r>
            <a:r>
              <a:rPr lang="hr-HR" sz="2800" dirty="0" err="1" smtClean="0"/>
              <a:t>Intakes</a:t>
            </a:r>
            <a:r>
              <a:rPr lang="hr-HR" sz="2800" dirty="0" smtClean="0"/>
              <a:t>" </a:t>
            </a:r>
            <a:endParaRPr lang="hr-H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Ukratko</a:t>
            </a:r>
            <a:endParaRPr lang="hr-HR" dirty="0"/>
          </a:p>
        </p:txBody>
      </p:sp>
      <p:sp>
        <p:nvSpPr>
          <p:cNvPr id="3" name="Rezervirano mjesto sadržaja 2"/>
          <p:cNvSpPr>
            <a:spLocks noGrp="1"/>
          </p:cNvSpPr>
          <p:nvPr>
            <p:ph sz="quarter" idx="1"/>
          </p:nvPr>
        </p:nvSpPr>
        <p:spPr/>
        <p:txBody>
          <a:bodyPr>
            <a:normAutofit fontScale="85000" lnSpcReduction="20000"/>
          </a:bodyPr>
          <a:lstStyle/>
          <a:p>
            <a:r>
              <a:rPr lang="vi-VN" sz="2800" b="1" dirty="0" smtClean="0">
                <a:solidFill>
                  <a:srgbClr val="FF0000"/>
                </a:solidFill>
              </a:rPr>
              <a:t>Sportovi izdržljivosti </a:t>
            </a:r>
            <a:r>
              <a:rPr lang="vi-VN" sz="2800" dirty="0" smtClean="0"/>
              <a:t>(maraton, trkači na srednje udaljenosti, nordijski skijaši, biciklisti), zahtijeva veliku zalihu ugljikohidrata</a:t>
            </a:r>
            <a:r>
              <a:rPr lang="hr-HR" sz="2800" dirty="0" smtClean="0"/>
              <a:t>.</a:t>
            </a:r>
            <a:r>
              <a:rPr lang="vi-VN" sz="2800" dirty="0" smtClean="0"/>
              <a:t> </a:t>
            </a:r>
            <a:r>
              <a:rPr lang="vi-VN" dirty="0" smtClean="0"/>
              <a:t/>
            </a:r>
            <a:br>
              <a:rPr lang="vi-VN" dirty="0" smtClean="0"/>
            </a:br>
            <a:r>
              <a:rPr lang="vi-VN" sz="2800" i="1" dirty="0" smtClean="0"/>
              <a:t>Unos makronutrijenata </a:t>
            </a:r>
            <a:r>
              <a:rPr lang="vi-VN" sz="2800" dirty="0" smtClean="0"/>
              <a:t>za te sportaša treba biti podijeljen na: 60% ugljikohidrata, 25% masti, 15% proteina. </a:t>
            </a:r>
            <a:endParaRPr lang="hr-HR" dirty="0" smtClean="0"/>
          </a:p>
          <a:p>
            <a:r>
              <a:rPr lang="vi-VN" sz="2800" dirty="0" smtClean="0"/>
              <a:t>Za one koji prakticiraju </a:t>
            </a:r>
            <a:r>
              <a:rPr lang="vi-VN" sz="2800" b="1" dirty="0" smtClean="0">
                <a:solidFill>
                  <a:srgbClr val="FF0000"/>
                </a:solidFill>
              </a:rPr>
              <a:t>sportove snage </a:t>
            </a:r>
            <a:r>
              <a:rPr lang="vi-VN" sz="2800" dirty="0" smtClean="0"/>
              <a:t>kao što su dizanje utega, bacanje kugle i slično</a:t>
            </a:r>
            <a:r>
              <a:rPr lang="hr-HR" sz="2800" dirty="0" smtClean="0"/>
              <a:t> - </a:t>
            </a:r>
            <a:r>
              <a:rPr lang="vi-VN" sz="2800" dirty="0" smtClean="0"/>
              <a:t>Pravilan </a:t>
            </a:r>
            <a:r>
              <a:rPr lang="vi-VN" sz="2800" i="1" dirty="0" smtClean="0"/>
              <a:t>omjer makronutrijenata</a:t>
            </a:r>
            <a:r>
              <a:rPr lang="vi-VN" sz="2800" dirty="0" smtClean="0"/>
              <a:t> može se podijeliti kako slijedi: 55% ugljikohidrata, 20% proteina, 25% masti.</a:t>
            </a:r>
            <a:endParaRPr lang="hr-HR" dirty="0" smtClean="0"/>
          </a:p>
          <a:p>
            <a:r>
              <a:rPr lang="vi-VN" sz="2800" dirty="0" smtClean="0"/>
              <a:t>Za sportaše koji se bave </a:t>
            </a:r>
            <a:r>
              <a:rPr lang="vi-VN" sz="2800" b="1" dirty="0" smtClean="0">
                <a:solidFill>
                  <a:srgbClr val="FF0000"/>
                </a:solidFill>
              </a:rPr>
              <a:t>sportovima brzine i eksplozivnosti </a:t>
            </a:r>
            <a:r>
              <a:rPr lang="vi-VN" sz="2800" dirty="0" smtClean="0"/>
              <a:t>(sprint, skok u dalj, plivanje na kratke udaljenosti) će biti važan pravilan unos ugljikohidrata</a:t>
            </a:r>
            <a:r>
              <a:rPr lang="hr-HR" sz="2800" dirty="0" smtClean="0"/>
              <a:t>. V</a:t>
            </a:r>
            <a:r>
              <a:rPr lang="vi-VN" sz="2800" dirty="0" smtClean="0"/>
              <a:t>itamini i minerali </a:t>
            </a:r>
            <a:r>
              <a:rPr lang="hr-HR" sz="2800" dirty="0" smtClean="0"/>
              <a:t>-</a:t>
            </a:r>
            <a:r>
              <a:rPr lang="vi-VN" sz="2800" dirty="0" smtClean="0"/>
              <a:t> puno voća i povrća, nemasno meso, riba i cjelovite žitarice. </a:t>
            </a:r>
            <a:r>
              <a:rPr lang="vi-VN" sz="2800" i="1" dirty="0" smtClean="0"/>
              <a:t>Udio makronutrijenata </a:t>
            </a:r>
            <a:r>
              <a:rPr lang="vi-VN" sz="2800" dirty="0" smtClean="0"/>
              <a:t>će biti: 60% ugljikohidrata, 20% proteina, 20% masti. </a:t>
            </a:r>
            <a:r>
              <a:rPr lang="vi-VN" dirty="0" smtClean="0"/>
              <a:t/>
            </a:r>
            <a:br>
              <a:rPr lang="vi-VN" dirty="0" smtClean="0"/>
            </a:br>
            <a:endParaRPr lang="hr-H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Prehrana u sportaša</a:t>
            </a:r>
            <a:endParaRPr lang="hr-HR" dirty="0"/>
          </a:p>
        </p:txBody>
      </p:sp>
      <p:sp>
        <p:nvSpPr>
          <p:cNvPr id="3" name="Rezervirano mjesto sadržaja 2"/>
          <p:cNvSpPr>
            <a:spLocks noGrp="1"/>
          </p:cNvSpPr>
          <p:nvPr>
            <p:ph sz="quarter" idx="1"/>
          </p:nvPr>
        </p:nvSpPr>
        <p:spPr/>
        <p:txBody>
          <a:bodyPr>
            <a:normAutofit fontScale="92500" lnSpcReduction="20000"/>
          </a:bodyPr>
          <a:lstStyle/>
          <a:p>
            <a:r>
              <a:rPr lang="hr-HR" dirty="0" smtClean="0">
                <a:latin typeface="Arial" pitchFamily="34" charset="0"/>
                <a:ea typeface="Arial Unicode MS" pitchFamily="34" charset="-128"/>
                <a:cs typeface="Arial" pitchFamily="34" charset="0"/>
              </a:rPr>
              <a:t>Cilj svih istraživanja: </a:t>
            </a:r>
            <a:r>
              <a:rPr lang="vi-VN" dirty="0" smtClean="0"/>
              <a:t>ispitati utjecaj određenih prehrambenih teorija i sastojaka na poboljšanje atletskih performansi</a:t>
            </a:r>
            <a:endParaRPr lang="hr-HR" dirty="0" smtClean="0">
              <a:latin typeface="Arial Rounded MT Bold" pitchFamily="34" charset="0"/>
            </a:endParaRPr>
          </a:p>
          <a:p>
            <a:pPr>
              <a:buNone/>
            </a:pPr>
            <a:r>
              <a:rPr lang="vi-VN" dirty="0" smtClean="0"/>
              <a:t> </a:t>
            </a:r>
            <a:endParaRPr lang="hr-HR" dirty="0" smtClean="0">
              <a:latin typeface="Arial Rounded MT Bold" pitchFamily="34" charset="0"/>
            </a:endParaRPr>
          </a:p>
          <a:p>
            <a:r>
              <a:rPr lang="hr-HR" dirty="0" smtClean="0"/>
              <a:t>smanjenje radne sposobnosti za 20 - 30 % </a:t>
            </a:r>
          </a:p>
          <a:p>
            <a:pPr lvl="1"/>
            <a:r>
              <a:rPr lang="hr-HR" dirty="0" smtClean="0"/>
              <a:t>za nesportaše ne predstavlja ništa bitno, </a:t>
            </a:r>
          </a:p>
          <a:p>
            <a:pPr lvl="1"/>
            <a:r>
              <a:rPr lang="hr-HR" dirty="0" smtClean="0"/>
              <a:t>za sportaš remeti kompletan program treninga (lančana reakcija u momčadskim sportovima -  nesagledive posljedice na krajnji rezultat). </a:t>
            </a:r>
            <a:endParaRPr lang="hr-HR" dirty="0"/>
          </a:p>
        </p:txBody>
      </p:sp>
      <p:sp>
        <p:nvSpPr>
          <p:cNvPr id="4" name="Rezervirano mjesto sadržaja 3"/>
          <p:cNvSpPr>
            <a:spLocks noGrp="1"/>
          </p:cNvSpPr>
          <p:nvPr>
            <p:ph sz="quarter" idx="2"/>
          </p:nvPr>
        </p:nvSpPr>
        <p:spPr/>
        <p:txBody>
          <a:bodyPr>
            <a:normAutofit fontScale="92500" lnSpcReduction="20000"/>
          </a:bodyPr>
          <a:lstStyle/>
          <a:p>
            <a:endParaRPr lang="hr-HR"/>
          </a:p>
        </p:txBody>
      </p:sp>
      <p:pic>
        <p:nvPicPr>
          <p:cNvPr id="32770" name="Picture 2" descr="http://www.shape.gr/images/athlitiki-diaita-orig.jpg"/>
          <p:cNvPicPr>
            <a:picLocks noChangeAspect="1" noChangeArrowheads="1"/>
          </p:cNvPicPr>
          <p:nvPr/>
        </p:nvPicPr>
        <p:blipFill>
          <a:blip r:embed="rId2" cstate="print"/>
          <a:srcRect/>
          <a:stretch>
            <a:fillRect/>
          </a:stretch>
        </p:blipFill>
        <p:spPr bwMode="auto">
          <a:xfrm>
            <a:off x="4644008" y="1484784"/>
            <a:ext cx="4320480" cy="432048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slov 6"/>
          <p:cNvSpPr>
            <a:spLocks noGrp="1"/>
          </p:cNvSpPr>
          <p:nvPr>
            <p:ph type="title"/>
          </p:nvPr>
        </p:nvSpPr>
        <p:spPr/>
        <p:txBody>
          <a:bodyPr/>
          <a:lstStyle/>
          <a:p>
            <a:endParaRPr lang="hr-HR"/>
          </a:p>
        </p:txBody>
      </p:sp>
      <p:graphicFrame>
        <p:nvGraphicFramePr>
          <p:cNvPr id="5" name="Rezervirano mjesto sadržaja 4"/>
          <p:cNvGraphicFramePr>
            <a:graphicFrameLocks noGrp="1"/>
          </p:cNvGraphicFramePr>
          <p:nvPr>
            <p:ph sz="quarter" idx="1"/>
          </p:nvPr>
        </p:nvGraphicFramePr>
        <p:xfrm>
          <a:off x="457200" y="1219200"/>
          <a:ext cx="4041775"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4" name="Rezervirano mjesto sadržaja 3"/>
          <p:cNvSpPr>
            <a:spLocks noGrp="1"/>
          </p:cNvSpPr>
          <p:nvPr>
            <p:ph sz="quarter" idx="2"/>
          </p:nvPr>
        </p:nvSpPr>
        <p:spPr>
          <a:solidFill>
            <a:schemeClr val="bg1">
              <a:lumMod val="65000"/>
            </a:schemeClr>
          </a:solidFill>
          <a:ln>
            <a:solidFill>
              <a:schemeClr val="tx1"/>
            </a:solidFill>
            <a:prstDash val="solid"/>
          </a:ln>
        </p:spPr>
        <p:txBody>
          <a:bodyPr>
            <a:normAutofit fontScale="92500" lnSpcReduction="20000"/>
          </a:bodyPr>
          <a:lstStyle/>
          <a:p>
            <a:pPr>
              <a:buNone/>
            </a:pPr>
            <a:r>
              <a:rPr lang="hr-HR" dirty="0" smtClean="0"/>
              <a:t>Plivač 80kg</a:t>
            </a:r>
          </a:p>
          <a:p>
            <a:r>
              <a:rPr lang="hr-HR" dirty="0" smtClean="0"/>
              <a:t>5h dnevno trening</a:t>
            </a:r>
          </a:p>
          <a:p>
            <a:r>
              <a:rPr lang="hr-HR" dirty="0" smtClean="0"/>
              <a:t>5000 kcal/d</a:t>
            </a:r>
            <a:br>
              <a:rPr lang="hr-HR" dirty="0" smtClean="0"/>
            </a:br>
            <a:endParaRPr lang="hr-HR" dirty="0" smtClean="0"/>
          </a:p>
          <a:p>
            <a:r>
              <a:rPr lang="hr-HR" dirty="0" smtClean="0">
                <a:solidFill>
                  <a:srgbClr val="FF0000"/>
                </a:solidFill>
              </a:rPr>
              <a:t>1000 kcal bjelančevina</a:t>
            </a:r>
          </a:p>
          <a:p>
            <a:r>
              <a:rPr lang="hr-HR" dirty="0" smtClean="0">
                <a:solidFill>
                  <a:srgbClr val="FF0000"/>
                </a:solidFill>
              </a:rPr>
              <a:t>250 </a:t>
            </a:r>
            <a:r>
              <a:rPr lang="hr-HR" dirty="0" err="1" smtClean="0">
                <a:solidFill>
                  <a:srgbClr val="FF0000"/>
                </a:solidFill>
              </a:rPr>
              <a:t>gr</a:t>
            </a:r>
            <a:r>
              <a:rPr lang="hr-HR" dirty="0" smtClean="0">
                <a:solidFill>
                  <a:srgbClr val="FF0000"/>
                </a:solidFill>
              </a:rPr>
              <a:t> bjelančevina</a:t>
            </a:r>
          </a:p>
          <a:p>
            <a:r>
              <a:rPr lang="hr-HR" dirty="0" smtClean="0">
                <a:solidFill>
                  <a:srgbClr val="FF0000"/>
                </a:solidFill>
              </a:rPr>
              <a:t>3,2 </a:t>
            </a:r>
            <a:r>
              <a:rPr lang="hr-HR" dirty="0" err="1" smtClean="0">
                <a:solidFill>
                  <a:srgbClr val="FF0000"/>
                </a:solidFill>
              </a:rPr>
              <a:t>gr</a:t>
            </a:r>
            <a:r>
              <a:rPr lang="hr-HR" dirty="0" smtClean="0">
                <a:solidFill>
                  <a:srgbClr val="FF0000"/>
                </a:solidFill>
              </a:rPr>
              <a:t>/kg TT </a:t>
            </a:r>
          </a:p>
          <a:p>
            <a:pPr>
              <a:buNone/>
            </a:pPr>
            <a:r>
              <a:rPr lang="hr-HR" dirty="0" smtClean="0">
                <a:solidFill>
                  <a:srgbClr val="FF0000"/>
                </a:solidFill>
              </a:rPr>
              <a:t>	(prema RDA 0,45 </a:t>
            </a:r>
            <a:r>
              <a:rPr lang="hr-HR" dirty="0" err="1" smtClean="0">
                <a:solidFill>
                  <a:srgbClr val="FF0000"/>
                </a:solidFill>
              </a:rPr>
              <a:t>gr</a:t>
            </a:r>
            <a:r>
              <a:rPr lang="hr-HR" dirty="0" smtClean="0">
                <a:solidFill>
                  <a:srgbClr val="FF0000"/>
                </a:solidFill>
              </a:rPr>
              <a:t>/kg TT)</a:t>
            </a:r>
            <a:br>
              <a:rPr lang="hr-HR" dirty="0" smtClean="0">
                <a:solidFill>
                  <a:srgbClr val="FF0000"/>
                </a:solidFill>
              </a:rPr>
            </a:br>
            <a:endParaRPr lang="hr-HR" dirty="0" smtClean="0">
              <a:solidFill>
                <a:srgbClr val="FF0000"/>
              </a:solidFill>
            </a:endParaRPr>
          </a:p>
          <a:p>
            <a:r>
              <a:rPr lang="hr-HR" dirty="0" smtClean="0">
                <a:solidFill>
                  <a:schemeClr val="accent4">
                    <a:lumMod val="75000"/>
                  </a:schemeClr>
                </a:solidFill>
              </a:rPr>
              <a:t>1250 kcal masti</a:t>
            </a:r>
          </a:p>
          <a:p>
            <a:r>
              <a:rPr lang="hr-HR" dirty="0" smtClean="0">
                <a:solidFill>
                  <a:schemeClr val="accent4">
                    <a:lumMod val="75000"/>
                  </a:schemeClr>
                </a:solidFill>
              </a:rPr>
              <a:t>140 </a:t>
            </a:r>
            <a:r>
              <a:rPr lang="hr-HR" dirty="0" err="1" smtClean="0">
                <a:solidFill>
                  <a:schemeClr val="accent4">
                    <a:lumMod val="75000"/>
                  </a:schemeClr>
                </a:solidFill>
              </a:rPr>
              <a:t>gr</a:t>
            </a:r>
            <a:r>
              <a:rPr lang="hr-HR" dirty="0" smtClean="0">
                <a:solidFill>
                  <a:schemeClr val="accent4">
                    <a:lumMod val="75000"/>
                  </a:schemeClr>
                </a:solidFill>
              </a:rPr>
              <a:t> masti (1/3zasićenih)</a:t>
            </a:r>
          </a:p>
          <a:p>
            <a:r>
              <a:rPr lang="hr-HR" dirty="0" smtClean="0">
                <a:solidFill>
                  <a:schemeClr val="accent4">
                    <a:lumMod val="75000"/>
                  </a:schemeClr>
                </a:solidFill>
              </a:rPr>
              <a:t>50 </a:t>
            </a:r>
            <a:r>
              <a:rPr lang="hr-HR" dirty="0" err="1" smtClean="0">
                <a:solidFill>
                  <a:schemeClr val="accent4">
                    <a:lumMod val="75000"/>
                  </a:schemeClr>
                </a:solidFill>
              </a:rPr>
              <a:t>gr</a:t>
            </a:r>
            <a:r>
              <a:rPr lang="hr-HR" dirty="0" smtClean="0">
                <a:solidFill>
                  <a:schemeClr val="accent4">
                    <a:lumMod val="75000"/>
                  </a:schemeClr>
                </a:solidFill>
              </a:rPr>
              <a:t> zasićenih</a:t>
            </a:r>
          </a:p>
          <a:p>
            <a:r>
              <a:rPr lang="hr-HR" dirty="0" smtClean="0">
                <a:solidFill>
                  <a:schemeClr val="accent4">
                    <a:lumMod val="75000"/>
                  </a:schemeClr>
                </a:solidFill>
              </a:rPr>
              <a:t>3-4x više od RDA preporuka</a:t>
            </a:r>
            <a:endParaRPr lang="hr-HR" dirty="0">
              <a:solidFill>
                <a:schemeClr val="accent4">
                  <a:lumMod val="75000"/>
                </a:schemeClr>
              </a:solidFill>
            </a:endParaRPr>
          </a:p>
        </p:txBody>
      </p:sp>
      <p:pic>
        <p:nvPicPr>
          <p:cNvPr id="79876" name="Picture 4" descr="http://www.muska-posla.com/Prehrana_Kategorija_Slike/odnos1-1.JPG"/>
          <p:cNvPicPr>
            <a:picLocks noChangeAspect="1" noChangeArrowheads="1"/>
          </p:cNvPicPr>
          <p:nvPr/>
        </p:nvPicPr>
        <p:blipFill>
          <a:blip r:embed="rId4" cstate="print"/>
          <a:srcRect/>
          <a:stretch>
            <a:fillRect/>
          </a:stretch>
        </p:blipFill>
        <p:spPr bwMode="auto">
          <a:xfrm>
            <a:off x="0" y="260648"/>
            <a:ext cx="6689414" cy="820292"/>
          </a:xfrm>
          <a:prstGeom prst="rect">
            <a:avLst/>
          </a:prstGeom>
          <a:noFill/>
        </p:spPr>
      </p:pic>
      <p:graphicFrame>
        <p:nvGraphicFramePr>
          <p:cNvPr id="8" name="Grafikon 7"/>
          <p:cNvGraphicFramePr/>
          <p:nvPr/>
        </p:nvGraphicFramePr>
        <p:xfrm>
          <a:off x="0" y="2060848"/>
          <a:ext cx="4248472" cy="27432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800" decel="100000"/>
                                        <p:tgtEl>
                                          <p:spTgt spid="4">
                                            <p:bg/>
                                          </p:spTgt>
                                        </p:tgtEl>
                                      </p:cBhvr>
                                    </p:animEffect>
                                    <p:anim calcmode="lin" valueType="num">
                                      <p:cBhvr>
                                        <p:cTn id="13" dur="800" decel="100000" fill="hold"/>
                                        <p:tgtEl>
                                          <p:spTgt spid="4">
                                            <p:bg/>
                                          </p:spTgt>
                                        </p:tgtEl>
                                        <p:attrNameLst>
                                          <p:attrName>style.rotation</p:attrName>
                                        </p:attrNameLst>
                                      </p:cBhvr>
                                      <p:tavLst>
                                        <p:tav tm="0">
                                          <p:val>
                                            <p:fltVal val="-90"/>
                                          </p:val>
                                        </p:tav>
                                        <p:tav tm="100000">
                                          <p:val>
                                            <p:fltVal val="0"/>
                                          </p:val>
                                        </p:tav>
                                      </p:tavLst>
                                    </p:anim>
                                    <p:anim calcmode="lin" valueType="num">
                                      <p:cBhvr>
                                        <p:cTn id="14" dur="800" decel="100000" fill="hold"/>
                                        <p:tgtEl>
                                          <p:spTgt spid="4">
                                            <p:bg/>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4">
                                            <p:bg/>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4">
                                            <p:bg/>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4">
                                            <p:bg/>
                                          </p:spTgt>
                                        </p:tgtEl>
                                        <p:attrNameLst>
                                          <p:attrName>ppt_y</p:attrName>
                                        </p:attrNameLst>
                                      </p:cBhvr>
                                      <p:tavLst>
                                        <p:tav tm="0">
                                          <p:val>
                                            <p:strVal val="#ppt_y+0.1"/>
                                          </p:val>
                                        </p:tav>
                                        <p:tav tm="100000">
                                          <p:val>
                                            <p:strVal val="#ppt_y"/>
                                          </p:val>
                                        </p:tav>
                                      </p:tavLst>
                                    </p:anim>
                                  </p:childTnLst>
                                </p:cTn>
                              </p:par>
                              <p:par>
                                <p:cTn id="18" presetID="30" presetClass="entr" presetSubtype="0" fill="hold" grpId="0" nodeType="with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800" decel="100000"/>
                                        <p:tgtEl>
                                          <p:spTgt spid="4">
                                            <p:txEl>
                                              <p:pRg st="0" end="0"/>
                                            </p:txEl>
                                          </p:spTgt>
                                        </p:tgtEl>
                                      </p:cBhvr>
                                    </p:animEffect>
                                    <p:anim calcmode="lin" valueType="num">
                                      <p:cBhvr>
                                        <p:cTn id="21"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22"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23"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par>
                                <p:cTn id="26" presetID="30" presetClass="entr" presetSubtype="0" fill="hold" grpId="0"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800" decel="100000"/>
                                        <p:tgtEl>
                                          <p:spTgt spid="4">
                                            <p:txEl>
                                              <p:pRg st="1" end="1"/>
                                            </p:txEl>
                                          </p:spTgt>
                                        </p:tgtEl>
                                      </p:cBhvr>
                                    </p:animEffect>
                                    <p:anim calcmode="lin" valueType="num">
                                      <p:cBhvr>
                                        <p:cTn id="29"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30"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31"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par>
                                <p:cTn id="34" presetID="3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800" decel="100000"/>
                                        <p:tgtEl>
                                          <p:spTgt spid="4">
                                            <p:txEl>
                                              <p:pRg st="2" end="2"/>
                                            </p:txEl>
                                          </p:spTgt>
                                        </p:tgtEl>
                                      </p:cBhvr>
                                    </p:animEffect>
                                    <p:anim calcmode="lin" valueType="num">
                                      <p:cBhvr>
                                        <p:cTn id="37" dur="800" decel="100000" fill="hold"/>
                                        <p:tgtEl>
                                          <p:spTgt spid="4">
                                            <p:txEl>
                                              <p:pRg st="2" end="2"/>
                                            </p:txEl>
                                          </p:spTgt>
                                        </p:tgtEl>
                                        <p:attrNameLst>
                                          <p:attrName>style.rotation</p:attrName>
                                        </p:attrNameLst>
                                      </p:cBhvr>
                                      <p:tavLst>
                                        <p:tav tm="0">
                                          <p:val>
                                            <p:fltVal val="-90"/>
                                          </p:val>
                                        </p:tav>
                                        <p:tav tm="100000">
                                          <p:val>
                                            <p:fltVal val="0"/>
                                          </p:val>
                                        </p:tav>
                                      </p:tavLst>
                                    </p:anim>
                                    <p:anim calcmode="lin" valueType="num">
                                      <p:cBhvr>
                                        <p:cTn id="38" dur="800" decel="100000" fill="hold"/>
                                        <p:tgtEl>
                                          <p:spTgt spid="4">
                                            <p:txEl>
                                              <p:pRg st="2" end="2"/>
                                            </p:txEl>
                                          </p:spTgt>
                                        </p:tgtEl>
                                        <p:attrNameLst>
                                          <p:attrName>ppt_x</p:attrName>
                                        </p:attrNameLst>
                                      </p:cBhvr>
                                      <p:tavLst>
                                        <p:tav tm="0">
                                          <p:val>
                                            <p:strVal val="#ppt_x+0.4"/>
                                          </p:val>
                                        </p:tav>
                                        <p:tav tm="100000">
                                          <p:val>
                                            <p:strVal val="#ppt_x-0.05"/>
                                          </p:val>
                                        </p:tav>
                                      </p:tavLst>
                                    </p:anim>
                                    <p:anim calcmode="lin" valueType="num">
                                      <p:cBhvr>
                                        <p:cTn id="39" dur="800" decel="100000" fill="hold"/>
                                        <p:tgtEl>
                                          <p:spTgt spid="4">
                                            <p:txEl>
                                              <p:pRg st="2" end="2"/>
                                            </p:txEl>
                                          </p:spTgt>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4">
                                            <p:txEl>
                                              <p:pRg st="2" end="2"/>
                                            </p:txEl>
                                          </p:spTgt>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4">
                                            <p:txEl>
                                              <p:pRg st="2" end="2"/>
                                            </p:txEl>
                                          </p:spTgt>
                                        </p:tgtEl>
                                        <p:attrNameLst>
                                          <p:attrName>ppt_y</p:attrName>
                                        </p:attrNameLst>
                                      </p:cBhvr>
                                      <p:tavLst>
                                        <p:tav tm="0">
                                          <p:val>
                                            <p:strVal val="#ppt_y+0.1"/>
                                          </p:val>
                                        </p:tav>
                                        <p:tav tm="100000">
                                          <p:val>
                                            <p:strVal val="#ppt_y"/>
                                          </p:val>
                                        </p:tav>
                                      </p:tavLst>
                                    </p:anim>
                                  </p:childTnLst>
                                </p:cTn>
                              </p:par>
                              <p:par>
                                <p:cTn id="42" presetID="30" presetClass="entr" presetSubtype="0" fill="hold" grpId="0" nodeType="with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Effect transition="in" filter="fade">
                                      <p:cBhvr>
                                        <p:cTn id="44" dur="800" decel="100000"/>
                                        <p:tgtEl>
                                          <p:spTgt spid="4">
                                            <p:txEl>
                                              <p:pRg st="3" end="3"/>
                                            </p:txEl>
                                          </p:spTgt>
                                        </p:tgtEl>
                                      </p:cBhvr>
                                    </p:animEffect>
                                    <p:anim calcmode="lin" valueType="num">
                                      <p:cBhvr>
                                        <p:cTn id="45" dur="800" decel="100000" fill="hold"/>
                                        <p:tgtEl>
                                          <p:spTgt spid="4">
                                            <p:txEl>
                                              <p:pRg st="3" end="3"/>
                                            </p:txEl>
                                          </p:spTgt>
                                        </p:tgtEl>
                                        <p:attrNameLst>
                                          <p:attrName>style.rotation</p:attrName>
                                        </p:attrNameLst>
                                      </p:cBhvr>
                                      <p:tavLst>
                                        <p:tav tm="0">
                                          <p:val>
                                            <p:fltVal val="-90"/>
                                          </p:val>
                                        </p:tav>
                                        <p:tav tm="100000">
                                          <p:val>
                                            <p:fltVal val="0"/>
                                          </p:val>
                                        </p:tav>
                                      </p:tavLst>
                                    </p:anim>
                                    <p:anim calcmode="lin" valueType="num">
                                      <p:cBhvr>
                                        <p:cTn id="46" dur="800" decel="100000" fill="hold"/>
                                        <p:tgtEl>
                                          <p:spTgt spid="4">
                                            <p:txEl>
                                              <p:pRg st="3" end="3"/>
                                            </p:txEl>
                                          </p:spTgt>
                                        </p:tgtEl>
                                        <p:attrNameLst>
                                          <p:attrName>ppt_x</p:attrName>
                                        </p:attrNameLst>
                                      </p:cBhvr>
                                      <p:tavLst>
                                        <p:tav tm="0">
                                          <p:val>
                                            <p:strVal val="#ppt_x+0.4"/>
                                          </p:val>
                                        </p:tav>
                                        <p:tav tm="100000">
                                          <p:val>
                                            <p:strVal val="#ppt_x-0.05"/>
                                          </p:val>
                                        </p:tav>
                                      </p:tavLst>
                                    </p:anim>
                                    <p:anim calcmode="lin" valueType="num">
                                      <p:cBhvr>
                                        <p:cTn id="47" dur="800" decel="100000" fill="hold"/>
                                        <p:tgtEl>
                                          <p:spTgt spid="4">
                                            <p:txEl>
                                              <p:pRg st="3" end="3"/>
                                            </p:txEl>
                                          </p:spTgt>
                                        </p:tgtEl>
                                        <p:attrNameLst>
                                          <p:attrName>ppt_y</p:attrName>
                                        </p:attrNameLst>
                                      </p:cBhvr>
                                      <p:tavLst>
                                        <p:tav tm="0">
                                          <p:val>
                                            <p:strVal val="#ppt_y-0.4"/>
                                          </p:val>
                                        </p:tav>
                                        <p:tav tm="100000">
                                          <p:val>
                                            <p:strVal val="#ppt_y+0.1"/>
                                          </p:val>
                                        </p:tav>
                                      </p:tavLst>
                                    </p:anim>
                                    <p:anim calcmode="lin" valueType="num">
                                      <p:cBhvr>
                                        <p:cTn id="48" dur="200" accel="100000" fill="hold">
                                          <p:stCondLst>
                                            <p:cond delay="800"/>
                                          </p:stCondLst>
                                        </p:cTn>
                                        <p:tgtEl>
                                          <p:spTgt spid="4">
                                            <p:txEl>
                                              <p:pRg st="3" end="3"/>
                                            </p:txEl>
                                          </p:spTgt>
                                        </p:tgtEl>
                                        <p:attrNameLst>
                                          <p:attrName>ppt_x</p:attrName>
                                        </p:attrNameLst>
                                      </p:cBhvr>
                                      <p:tavLst>
                                        <p:tav tm="0">
                                          <p:val>
                                            <p:strVal val="#ppt_x-0.05"/>
                                          </p:val>
                                        </p:tav>
                                        <p:tav tm="100000">
                                          <p:val>
                                            <p:strVal val="#ppt_x"/>
                                          </p:val>
                                        </p:tav>
                                      </p:tavLst>
                                    </p:anim>
                                    <p:anim calcmode="lin" valueType="num">
                                      <p:cBhvr>
                                        <p:cTn id="49" dur="200" accel="100000" fill="hold">
                                          <p:stCondLst>
                                            <p:cond delay="800"/>
                                          </p:stCondLst>
                                        </p:cTn>
                                        <p:tgtEl>
                                          <p:spTgt spid="4">
                                            <p:txEl>
                                              <p:pRg st="3" end="3"/>
                                            </p:txEl>
                                          </p:spTgt>
                                        </p:tgtEl>
                                        <p:attrNameLst>
                                          <p:attrName>ppt_y</p:attrName>
                                        </p:attrNameLst>
                                      </p:cBhvr>
                                      <p:tavLst>
                                        <p:tav tm="0">
                                          <p:val>
                                            <p:strVal val="#ppt_y+0.1"/>
                                          </p:val>
                                        </p:tav>
                                        <p:tav tm="100000">
                                          <p:val>
                                            <p:strVal val="#ppt_y"/>
                                          </p:val>
                                        </p:tav>
                                      </p:tavLst>
                                    </p:anim>
                                  </p:childTnLst>
                                </p:cTn>
                              </p:par>
                              <p:par>
                                <p:cTn id="50" presetID="30" presetClass="entr" presetSubtype="0" fill="hold" grpId="0" nodeType="with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Effect transition="in" filter="fade">
                                      <p:cBhvr>
                                        <p:cTn id="52" dur="800" decel="100000"/>
                                        <p:tgtEl>
                                          <p:spTgt spid="4">
                                            <p:txEl>
                                              <p:pRg st="4" end="4"/>
                                            </p:txEl>
                                          </p:spTgt>
                                        </p:tgtEl>
                                      </p:cBhvr>
                                    </p:animEffect>
                                    <p:anim calcmode="lin" valueType="num">
                                      <p:cBhvr>
                                        <p:cTn id="53" dur="800" decel="100000" fill="hold"/>
                                        <p:tgtEl>
                                          <p:spTgt spid="4">
                                            <p:txEl>
                                              <p:pRg st="4" end="4"/>
                                            </p:txEl>
                                          </p:spTgt>
                                        </p:tgtEl>
                                        <p:attrNameLst>
                                          <p:attrName>style.rotation</p:attrName>
                                        </p:attrNameLst>
                                      </p:cBhvr>
                                      <p:tavLst>
                                        <p:tav tm="0">
                                          <p:val>
                                            <p:fltVal val="-90"/>
                                          </p:val>
                                        </p:tav>
                                        <p:tav tm="100000">
                                          <p:val>
                                            <p:fltVal val="0"/>
                                          </p:val>
                                        </p:tav>
                                      </p:tavLst>
                                    </p:anim>
                                    <p:anim calcmode="lin" valueType="num">
                                      <p:cBhvr>
                                        <p:cTn id="54" dur="800" decel="100000" fill="hold"/>
                                        <p:tgtEl>
                                          <p:spTgt spid="4">
                                            <p:txEl>
                                              <p:pRg st="4" end="4"/>
                                            </p:txEl>
                                          </p:spTgt>
                                        </p:tgtEl>
                                        <p:attrNameLst>
                                          <p:attrName>ppt_x</p:attrName>
                                        </p:attrNameLst>
                                      </p:cBhvr>
                                      <p:tavLst>
                                        <p:tav tm="0">
                                          <p:val>
                                            <p:strVal val="#ppt_x+0.4"/>
                                          </p:val>
                                        </p:tav>
                                        <p:tav tm="100000">
                                          <p:val>
                                            <p:strVal val="#ppt_x-0.05"/>
                                          </p:val>
                                        </p:tav>
                                      </p:tavLst>
                                    </p:anim>
                                    <p:anim calcmode="lin" valueType="num">
                                      <p:cBhvr>
                                        <p:cTn id="55" dur="800" decel="100000" fill="hold"/>
                                        <p:tgtEl>
                                          <p:spTgt spid="4">
                                            <p:txEl>
                                              <p:pRg st="4" end="4"/>
                                            </p:txEl>
                                          </p:spTgt>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4">
                                            <p:txEl>
                                              <p:pRg st="4" end="4"/>
                                            </p:txEl>
                                          </p:spTgt>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4">
                                            <p:txEl>
                                              <p:pRg st="4" end="4"/>
                                            </p:txEl>
                                          </p:spTgt>
                                        </p:tgtEl>
                                        <p:attrNameLst>
                                          <p:attrName>ppt_y</p:attrName>
                                        </p:attrNameLst>
                                      </p:cBhvr>
                                      <p:tavLst>
                                        <p:tav tm="0">
                                          <p:val>
                                            <p:strVal val="#ppt_y+0.1"/>
                                          </p:val>
                                        </p:tav>
                                        <p:tav tm="100000">
                                          <p:val>
                                            <p:strVal val="#ppt_y"/>
                                          </p:val>
                                        </p:tav>
                                      </p:tavLst>
                                    </p:anim>
                                  </p:childTnLst>
                                </p:cTn>
                              </p:par>
                              <p:par>
                                <p:cTn id="58" presetID="30" presetClass="entr" presetSubtype="0" fill="hold" grpId="0" nodeType="withEffect">
                                  <p:stCondLst>
                                    <p:cond delay="0"/>
                                  </p:stCondLst>
                                  <p:childTnLst>
                                    <p:set>
                                      <p:cBhvr>
                                        <p:cTn id="59" dur="1" fill="hold">
                                          <p:stCondLst>
                                            <p:cond delay="0"/>
                                          </p:stCondLst>
                                        </p:cTn>
                                        <p:tgtEl>
                                          <p:spTgt spid="4">
                                            <p:txEl>
                                              <p:pRg st="5" end="5"/>
                                            </p:txEl>
                                          </p:spTgt>
                                        </p:tgtEl>
                                        <p:attrNameLst>
                                          <p:attrName>style.visibility</p:attrName>
                                        </p:attrNameLst>
                                      </p:cBhvr>
                                      <p:to>
                                        <p:strVal val="visible"/>
                                      </p:to>
                                    </p:set>
                                    <p:animEffect transition="in" filter="fade">
                                      <p:cBhvr>
                                        <p:cTn id="60" dur="800" decel="100000"/>
                                        <p:tgtEl>
                                          <p:spTgt spid="4">
                                            <p:txEl>
                                              <p:pRg st="5" end="5"/>
                                            </p:txEl>
                                          </p:spTgt>
                                        </p:tgtEl>
                                      </p:cBhvr>
                                    </p:animEffect>
                                    <p:anim calcmode="lin" valueType="num">
                                      <p:cBhvr>
                                        <p:cTn id="61" dur="800" decel="100000" fill="hold"/>
                                        <p:tgtEl>
                                          <p:spTgt spid="4">
                                            <p:txEl>
                                              <p:pRg st="5" end="5"/>
                                            </p:txEl>
                                          </p:spTgt>
                                        </p:tgtEl>
                                        <p:attrNameLst>
                                          <p:attrName>style.rotation</p:attrName>
                                        </p:attrNameLst>
                                      </p:cBhvr>
                                      <p:tavLst>
                                        <p:tav tm="0">
                                          <p:val>
                                            <p:fltVal val="-90"/>
                                          </p:val>
                                        </p:tav>
                                        <p:tav tm="100000">
                                          <p:val>
                                            <p:fltVal val="0"/>
                                          </p:val>
                                        </p:tav>
                                      </p:tavLst>
                                    </p:anim>
                                    <p:anim calcmode="lin" valueType="num">
                                      <p:cBhvr>
                                        <p:cTn id="62" dur="800" decel="100000" fill="hold"/>
                                        <p:tgtEl>
                                          <p:spTgt spid="4">
                                            <p:txEl>
                                              <p:pRg st="5" end="5"/>
                                            </p:txEl>
                                          </p:spTgt>
                                        </p:tgtEl>
                                        <p:attrNameLst>
                                          <p:attrName>ppt_x</p:attrName>
                                        </p:attrNameLst>
                                      </p:cBhvr>
                                      <p:tavLst>
                                        <p:tav tm="0">
                                          <p:val>
                                            <p:strVal val="#ppt_x+0.4"/>
                                          </p:val>
                                        </p:tav>
                                        <p:tav tm="100000">
                                          <p:val>
                                            <p:strVal val="#ppt_x-0.05"/>
                                          </p:val>
                                        </p:tav>
                                      </p:tavLst>
                                    </p:anim>
                                    <p:anim calcmode="lin" valueType="num">
                                      <p:cBhvr>
                                        <p:cTn id="63" dur="800" decel="100000" fill="hold"/>
                                        <p:tgtEl>
                                          <p:spTgt spid="4">
                                            <p:txEl>
                                              <p:pRg st="5" end="5"/>
                                            </p:txEl>
                                          </p:spTgt>
                                        </p:tgtEl>
                                        <p:attrNameLst>
                                          <p:attrName>ppt_y</p:attrName>
                                        </p:attrNameLst>
                                      </p:cBhvr>
                                      <p:tavLst>
                                        <p:tav tm="0">
                                          <p:val>
                                            <p:strVal val="#ppt_y-0.4"/>
                                          </p:val>
                                        </p:tav>
                                        <p:tav tm="100000">
                                          <p:val>
                                            <p:strVal val="#ppt_y+0.1"/>
                                          </p:val>
                                        </p:tav>
                                      </p:tavLst>
                                    </p:anim>
                                    <p:anim calcmode="lin" valueType="num">
                                      <p:cBhvr>
                                        <p:cTn id="64" dur="200" accel="100000" fill="hold">
                                          <p:stCondLst>
                                            <p:cond delay="800"/>
                                          </p:stCondLst>
                                        </p:cTn>
                                        <p:tgtEl>
                                          <p:spTgt spid="4">
                                            <p:txEl>
                                              <p:pRg st="5" end="5"/>
                                            </p:txEl>
                                          </p:spTgt>
                                        </p:tgtEl>
                                        <p:attrNameLst>
                                          <p:attrName>ppt_x</p:attrName>
                                        </p:attrNameLst>
                                      </p:cBhvr>
                                      <p:tavLst>
                                        <p:tav tm="0">
                                          <p:val>
                                            <p:strVal val="#ppt_x-0.05"/>
                                          </p:val>
                                        </p:tav>
                                        <p:tav tm="100000">
                                          <p:val>
                                            <p:strVal val="#ppt_x"/>
                                          </p:val>
                                        </p:tav>
                                      </p:tavLst>
                                    </p:anim>
                                    <p:anim calcmode="lin" valueType="num">
                                      <p:cBhvr>
                                        <p:cTn id="65" dur="200" accel="100000" fill="hold">
                                          <p:stCondLst>
                                            <p:cond delay="800"/>
                                          </p:stCondLst>
                                        </p:cTn>
                                        <p:tgtEl>
                                          <p:spTgt spid="4">
                                            <p:txEl>
                                              <p:pRg st="5" end="5"/>
                                            </p:txEl>
                                          </p:spTgt>
                                        </p:tgtEl>
                                        <p:attrNameLst>
                                          <p:attrName>ppt_y</p:attrName>
                                        </p:attrNameLst>
                                      </p:cBhvr>
                                      <p:tavLst>
                                        <p:tav tm="0">
                                          <p:val>
                                            <p:strVal val="#ppt_y+0.1"/>
                                          </p:val>
                                        </p:tav>
                                        <p:tav tm="100000">
                                          <p:val>
                                            <p:strVal val="#ppt_y"/>
                                          </p:val>
                                        </p:tav>
                                      </p:tavLst>
                                    </p:anim>
                                  </p:childTnLst>
                                </p:cTn>
                              </p:par>
                              <p:par>
                                <p:cTn id="66" presetID="30" presetClass="entr" presetSubtype="0" fill="hold" grpId="0" nodeType="withEffect">
                                  <p:stCondLst>
                                    <p:cond delay="0"/>
                                  </p:stCondLst>
                                  <p:childTnLst>
                                    <p:set>
                                      <p:cBhvr>
                                        <p:cTn id="67" dur="1" fill="hold">
                                          <p:stCondLst>
                                            <p:cond delay="0"/>
                                          </p:stCondLst>
                                        </p:cTn>
                                        <p:tgtEl>
                                          <p:spTgt spid="4">
                                            <p:txEl>
                                              <p:pRg st="6" end="6"/>
                                            </p:txEl>
                                          </p:spTgt>
                                        </p:tgtEl>
                                        <p:attrNameLst>
                                          <p:attrName>style.visibility</p:attrName>
                                        </p:attrNameLst>
                                      </p:cBhvr>
                                      <p:to>
                                        <p:strVal val="visible"/>
                                      </p:to>
                                    </p:set>
                                    <p:animEffect transition="in" filter="fade">
                                      <p:cBhvr>
                                        <p:cTn id="68" dur="800" decel="100000"/>
                                        <p:tgtEl>
                                          <p:spTgt spid="4">
                                            <p:txEl>
                                              <p:pRg st="6" end="6"/>
                                            </p:txEl>
                                          </p:spTgt>
                                        </p:tgtEl>
                                      </p:cBhvr>
                                    </p:animEffect>
                                    <p:anim calcmode="lin" valueType="num">
                                      <p:cBhvr>
                                        <p:cTn id="69" dur="800" decel="100000" fill="hold"/>
                                        <p:tgtEl>
                                          <p:spTgt spid="4">
                                            <p:txEl>
                                              <p:pRg st="6" end="6"/>
                                            </p:txEl>
                                          </p:spTgt>
                                        </p:tgtEl>
                                        <p:attrNameLst>
                                          <p:attrName>style.rotation</p:attrName>
                                        </p:attrNameLst>
                                      </p:cBhvr>
                                      <p:tavLst>
                                        <p:tav tm="0">
                                          <p:val>
                                            <p:fltVal val="-90"/>
                                          </p:val>
                                        </p:tav>
                                        <p:tav tm="100000">
                                          <p:val>
                                            <p:fltVal val="0"/>
                                          </p:val>
                                        </p:tav>
                                      </p:tavLst>
                                    </p:anim>
                                    <p:anim calcmode="lin" valueType="num">
                                      <p:cBhvr>
                                        <p:cTn id="70" dur="800" decel="100000" fill="hold"/>
                                        <p:tgtEl>
                                          <p:spTgt spid="4">
                                            <p:txEl>
                                              <p:pRg st="6" end="6"/>
                                            </p:txEl>
                                          </p:spTgt>
                                        </p:tgtEl>
                                        <p:attrNameLst>
                                          <p:attrName>ppt_x</p:attrName>
                                        </p:attrNameLst>
                                      </p:cBhvr>
                                      <p:tavLst>
                                        <p:tav tm="0">
                                          <p:val>
                                            <p:strVal val="#ppt_x+0.4"/>
                                          </p:val>
                                        </p:tav>
                                        <p:tav tm="100000">
                                          <p:val>
                                            <p:strVal val="#ppt_x-0.05"/>
                                          </p:val>
                                        </p:tav>
                                      </p:tavLst>
                                    </p:anim>
                                    <p:anim calcmode="lin" valueType="num">
                                      <p:cBhvr>
                                        <p:cTn id="71" dur="800" decel="100000" fill="hold"/>
                                        <p:tgtEl>
                                          <p:spTgt spid="4">
                                            <p:txEl>
                                              <p:pRg st="6" end="6"/>
                                            </p:txEl>
                                          </p:spTgt>
                                        </p:tgtEl>
                                        <p:attrNameLst>
                                          <p:attrName>ppt_y</p:attrName>
                                        </p:attrNameLst>
                                      </p:cBhvr>
                                      <p:tavLst>
                                        <p:tav tm="0">
                                          <p:val>
                                            <p:strVal val="#ppt_y-0.4"/>
                                          </p:val>
                                        </p:tav>
                                        <p:tav tm="100000">
                                          <p:val>
                                            <p:strVal val="#ppt_y+0.1"/>
                                          </p:val>
                                        </p:tav>
                                      </p:tavLst>
                                    </p:anim>
                                    <p:anim calcmode="lin" valueType="num">
                                      <p:cBhvr>
                                        <p:cTn id="72" dur="200" accel="100000" fill="hold">
                                          <p:stCondLst>
                                            <p:cond delay="800"/>
                                          </p:stCondLst>
                                        </p:cTn>
                                        <p:tgtEl>
                                          <p:spTgt spid="4">
                                            <p:txEl>
                                              <p:pRg st="6" end="6"/>
                                            </p:txEl>
                                          </p:spTgt>
                                        </p:tgtEl>
                                        <p:attrNameLst>
                                          <p:attrName>ppt_x</p:attrName>
                                        </p:attrNameLst>
                                      </p:cBhvr>
                                      <p:tavLst>
                                        <p:tav tm="0">
                                          <p:val>
                                            <p:strVal val="#ppt_x-0.05"/>
                                          </p:val>
                                        </p:tav>
                                        <p:tav tm="100000">
                                          <p:val>
                                            <p:strVal val="#ppt_x"/>
                                          </p:val>
                                        </p:tav>
                                      </p:tavLst>
                                    </p:anim>
                                    <p:anim calcmode="lin" valueType="num">
                                      <p:cBhvr>
                                        <p:cTn id="73" dur="200" accel="100000" fill="hold">
                                          <p:stCondLst>
                                            <p:cond delay="800"/>
                                          </p:stCondLst>
                                        </p:cTn>
                                        <p:tgtEl>
                                          <p:spTgt spid="4">
                                            <p:txEl>
                                              <p:pRg st="6" end="6"/>
                                            </p:txEl>
                                          </p:spTgt>
                                        </p:tgtEl>
                                        <p:attrNameLst>
                                          <p:attrName>ppt_y</p:attrName>
                                        </p:attrNameLst>
                                      </p:cBhvr>
                                      <p:tavLst>
                                        <p:tav tm="0">
                                          <p:val>
                                            <p:strVal val="#ppt_y+0.1"/>
                                          </p:val>
                                        </p:tav>
                                        <p:tav tm="100000">
                                          <p:val>
                                            <p:strVal val="#ppt_y"/>
                                          </p:val>
                                        </p:tav>
                                      </p:tavLst>
                                    </p:anim>
                                  </p:childTnLst>
                                </p:cTn>
                              </p:par>
                              <p:par>
                                <p:cTn id="74" presetID="30" presetClass="entr" presetSubtype="0" fill="hold" grpId="0" nodeType="withEffect">
                                  <p:stCondLst>
                                    <p:cond delay="0"/>
                                  </p:stCondLst>
                                  <p:childTnLst>
                                    <p:set>
                                      <p:cBhvr>
                                        <p:cTn id="75" dur="1" fill="hold">
                                          <p:stCondLst>
                                            <p:cond delay="0"/>
                                          </p:stCondLst>
                                        </p:cTn>
                                        <p:tgtEl>
                                          <p:spTgt spid="4">
                                            <p:txEl>
                                              <p:pRg st="7" end="7"/>
                                            </p:txEl>
                                          </p:spTgt>
                                        </p:tgtEl>
                                        <p:attrNameLst>
                                          <p:attrName>style.visibility</p:attrName>
                                        </p:attrNameLst>
                                      </p:cBhvr>
                                      <p:to>
                                        <p:strVal val="visible"/>
                                      </p:to>
                                    </p:set>
                                    <p:animEffect transition="in" filter="fade">
                                      <p:cBhvr>
                                        <p:cTn id="76" dur="800" decel="100000"/>
                                        <p:tgtEl>
                                          <p:spTgt spid="4">
                                            <p:txEl>
                                              <p:pRg st="7" end="7"/>
                                            </p:txEl>
                                          </p:spTgt>
                                        </p:tgtEl>
                                      </p:cBhvr>
                                    </p:animEffect>
                                    <p:anim calcmode="lin" valueType="num">
                                      <p:cBhvr>
                                        <p:cTn id="77" dur="800" decel="100000" fill="hold"/>
                                        <p:tgtEl>
                                          <p:spTgt spid="4">
                                            <p:txEl>
                                              <p:pRg st="7" end="7"/>
                                            </p:txEl>
                                          </p:spTgt>
                                        </p:tgtEl>
                                        <p:attrNameLst>
                                          <p:attrName>style.rotation</p:attrName>
                                        </p:attrNameLst>
                                      </p:cBhvr>
                                      <p:tavLst>
                                        <p:tav tm="0">
                                          <p:val>
                                            <p:fltVal val="-90"/>
                                          </p:val>
                                        </p:tav>
                                        <p:tav tm="100000">
                                          <p:val>
                                            <p:fltVal val="0"/>
                                          </p:val>
                                        </p:tav>
                                      </p:tavLst>
                                    </p:anim>
                                    <p:anim calcmode="lin" valueType="num">
                                      <p:cBhvr>
                                        <p:cTn id="78" dur="800" decel="100000" fill="hold"/>
                                        <p:tgtEl>
                                          <p:spTgt spid="4">
                                            <p:txEl>
                                              <p:pRg st="7" end="7"/>
                                            </p:txEl>
                                          </p:spTgt>
                                        </p:tgtEl>
                                        <p:attrNameLst>
                                          <p:attrName>ppt_x</p:attrName>
                                        </p:attrNameLst>
                                      </p:cBhvr>
                                      <p:tavLst>
                                        <p:tav tm="0">
                                          <p:val>
                                            <p:strVal val="#ppt_x+0.4"/>
                                          </p:val>
                                        </p:tav>
                                        <p:tav tm="100000">
                                          <p:val>
                                            <p:strVal val="#ppt_x-0.05"/>
                                          </p:val>
                                        </p:tav>
                                      </p:tavLst>
                                    </p:anim>
                                    <p:anim calcmode="lin" valueType="num">
                                      <p:cBhvr>
                                        <p:cTn id="79" dur="800" decel="100000" fill="hold"/>
                                        <p:tgtEl>
                                          <p:spTgt spid="4">
                                            <p:txEl>
                                              <p:pRg st="7" end="7"/>
                                            </p:txEl>
                                          </p:spTgt>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4">
                                            <p:txEl>
                                              <p:pRg st="7" end="7"/>
                                            </p:txEl>
                                          </p:spTgt>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4">
                                            <p:txEl>
                                              <p:pRg st="7" end="7"/>
                                            </p:txEl>
                                          </p:spTgt>
                                        </p:tgtEl>
                                        <p:attrNameLst>
                                          <p:attrName>ppt_y</p:attrName>
                                        </p:attrNameLst>
                                      </p:cBhvr>
                                      <p:tavLst>
                                        <p:tav tm="0">
                                          <p:val>
                                            <p:strVal val="#ppt_y+0.1"/>
                                          </p:val>
                                        </p:tav>
                                        <p:tav tm="100000">
                                          <p:val>
                                            <p:strVal val="#ppt_y"/>
                                          </p:val>
                                        </p:tav>
                                      </p:tavLst>
                                    </p:anim>
                                  </p:childTnLst>
                                </p:cTn>
                              </p:par>
                              <p:par>
                                <p:cTn id="82" presetID="30" presetClass="entr" presetSubtype="0" fill="hold" grpId="0" nodeType="withEffect">
                                  <p:stCondLst>
                                    <p:cond delay="0"/>
                                  </p:stCondLst>
                                  <p:childTnLst>
                                    <p:set>
                                      <p:cBhvr>
                                        <p:cTn id="83" dur="1" fill="hold">
                                          <p:stCondLst>
                                            <p:cond delay="0"/>
                                          </p:stCondLst>
                                        </p:cTn>
                                        <p:tgtEl>
                                          <p:spTgt spid="4">
                                            <p:txEl>
                                              <p:pRg st="8" end="8"/>
                                            </p:txEl>
                                          </p:spTgt>
                                        </p:tgtEl>
                                        <p:attrNameLst>
                                          <p:attrName>style.visibility</p:attrName>
                                        </p:attrNameLst>
                                      </p:cBhvr>
                                      <p:to>
                                        <p:strVal val="visible"/>
                                      </p:to>
                                    </p:set>
                                    <p:animEffect transition="in" filter="fade">
                                      <p:cBhvr>
                                        <p:cTn id="84" dur="800" decel="100000"/>
                                        <p:tgtEl>
                                          <p:spTgt spid="4">
                                            <p:txEl>
                                              <p:pRg st="8" end="8"/>
                                            </p:txEl>
                                          </p:spTgt>
                                        </p:tgtEl>
                                      </p:cBhvr>
                                    </p:animEffect>
                                    <p:anim calcmode="lin" valueType="num">
                                      <p:cBhvr>
                                        <p:cTn id="85" dur="800" decel="100000" fill="hold"/>
                                        <p:tgtEl>
                                          <p:spTgt spid="4">
                                            <p:txEl>
                                              <p:pRg st="8" end="8"/>
                                            </p:txEl>
                                          </p:spTgt>
                                        </p:tgtEl>
                                        <p:attrNameLst>
                                          <p:attrName>style.rotation</p:attrName>
                                        </p:attrNameLst>
                                      </p:cBhvr>
                                      <p:tavLst>
                                        <p:tav tm="0">
                                          <p:val>
                                            <p:fltVal val="-90"/>
                                          </p:val>
                                        </p:tav>
                                        <p:tav tm="100000">
                                          <p:val>
                                            <p:fltVal val="0"/>
                                          </p:val>
                                        </p:tav>
                                      </p:tavLst>
                                    </p:anim>
                                    <p:anim calcmode="lin" valueType="num">
                                      <p:cBhvr>
                                        <p:cTn id="86" dur="800" decel="100000" fill="hold"/>
                                        <p:tgtEl>
                                          <p:spTgt spid="4">
                                            <p:txEl>
                                              <p:pRg st="8" end="8"/>
                                            </p:txEl>
                                          </p:spTgt>
                                        </p:tgtEl>
                                        <p:attrNameLst>
                                          <p:attrName>ppt_x</p:attrName>
                                        </p:attrNameLst>
                                      </p:cBhvr>
                                      <p:tavLst>
                                        <p:tav tm="0">
                                          <p:val>
                                            <p:strVal val="#ppt_x+0.4"/>
                                          </p:val>
                                        </p:tav>
                                        <p:tav tm="100000">
                                          <p:val>
                                            <p:strVal val="#ppt_x-0.05"/>
                                          </p:val>
                                        </p:tav>
                                      </p:tavLst>
                                    </p:anim>
                                    <p:anim calcmode="lin" valueType="num">
                                      <p:cBhvr>
                                        <p:cTn id="87" dur="800" decel="100000" fill="hold"/>
                                        <p:tgtEl>
                                          <p:spTgt spid="4">
                                            <p:txEl>
                                              <p:pRg st="8" end="8"/>
                                            </p:txEl>
                                          </p:spTgt>
                                        </p:tgtEl>
                                        <p:attrNameLst>
                                          <p:attrName>ppt_y</p:attrName>
                                        </p:attrNameLst>
                                      </p:cBhvr>
                                      <p:tavLst>
                                        <p:tav tm="0">
                                          <p:val>
                                            <p:strVal val="#ppt_y-0.4"/>
                                          </p:val>
                                        </p:tav>
                                        <p:tav tm="100000">
                                          <p:val>
                                            <p:strVal val="#ppt_y+0.1"/>
                                          </p:val>
                                        </p:tav>
                                      </p:tavLst>
                                    </p:anim>
                                    <p:anim calcmode="lin" valueType="num">
                                      <p:cBhvr>
                                        <p:cTn id="88" dur="200" accel="100000" fill="hold">
                                          <p:stCondLst>
                                            <p:cond delay="800"/>
                                          </p:stCondLst>
                                        </p:cTn>
                                        <p:tgtEl>
                                          <p:spTgt spid="4">
                                            <p:txEl>
                                              <p:pRg st="8" end="8"/>
                                            </p:txEl>
                                          </p:spTgt>
                                        </p:tgtEl>
                                        <p:attrNameLst>
                                          <p:attrName>ppt_x</p:attrName>
                                        </p:attrNameLst>
                                      </p:cBhvr>
                                      <p:tavLst>
                                        <p:tav tm="0">
                                          <p:val>
                                            <p:strVal val="#ppt_x-0.05"/>
                                          </p:val>
                                        </p:tav>
                                        <p:tav tm="100000">
                                          <p:val>
                                            <p:strVal val="#ppt_x"/>
                                          </p:val>
                                        </p:tav>
                                      </p:tavLst>
                                    </p:anim>
                                    <p:anim calcmode="lin" valueType="num">
                                      <p:cBhvr>
                                        <p:cTn id="89" dur="200" accel="100000" fill="hold">
                                          <p:stCondLst>
                                            <p:cond delay="800"/>
                                          </p:stCondLst>
                                        </p:cTn>
                                        <p:tgtEl>
                                          <p:spTgt spid="4">
                                            <p:txEl>
                                              <p:pRg st="8" end="8"/>
                                            </p:txEl>
                                          </p:spTgt>
                                        </p:tgtEl>
                                        <p:attrNameLst>
                                          <p:attrName>ppt_y</p:attrName>
                                        </p:attrNameLst>
                                      </p:cBhvr>
                                      <p:tavLst>
                                        <p:tav tm="0">
                                          <p:val>
                                            <p:strVal val="#ppt_y+0.1"/>
                                          </p:val>
                                        </p:tav>
                                        <p:tav tm="100000">
                                          <p:val>
                                            <p:strVal val="#ppt_y"/>
                                          </p:val>
                                        </p:tav>
                                      </p:tavLst>
                                    </p:anim>
                                  </p:childTnLst>
                                </p:cTn>
                              </p:par>
                              <p:par>
                                <p:cTn id="90" presetID="30" presetClass="entr" presetSubtype="0" fill="hold" grpId="0" nodeType="withEffect">
                                  <p:stCondLst>
                                    <p:cond delay="0"/>
                                  </p:stCondLst>
                                  <p:childTnLst>
                                    <p:set>
                                      <p:cBhvr>
                                        <p:cTn id="91" dur="1" fill="hold">
                                          <p:stCondLst>
                                            <p:cond delay="0"/>
                                          </p:stCondLst>
                                        </p:cTn>
                                        <p:tgtEl>
                                          <p:spTgt spid="4">
                                            <p:txEl>
                                              <p:pRg st="9" end="9"/>
                                            </p:txEl>
                                          </p:spTgt>
                                        </p:tgtEl>
                                        <p:attrNameLst>
                                          <p:attrName>style.visibility</p:attrName>
                                        </p:attrNameLst>
                                      </p:cBhvr>
                                      <p:to>
                                        <p:strVal val="visible"/>
                                      </p:to>
                                    </p:set>
                                    <p:animEffect transition="in" filter="fade">
                                      <p:cBhvr>
                                        <p:cTn id="92" dur="800" decel="100000"/>
                                        <p:tgtEl>
                                          <p:spTgt spid="4">
                                            <p:txEl>
                                              <p:pRg st="9" end="9"/>
                                            </p:txEl>
                                          </p:spTgt>
                                        </p:tgtEl>
                                      </p:cBhvr>
                                    </p:animEffect>
                                    <p:anim calcmode="lin" valueType="num">
                                      <p:cBhvr>
                                        <p:cTn id="93" dur="800" decel="100000" fill="hold"/>
                                        <p:tgtEl>
                                          <p:spTgt spid="4">
                                            <p:txEl>
                                              <p:pRg st="9" end="9"/>
                                            </p:txEl>
                                          </p:spTgt>
                                        </p:tgtEl>
                                        <p:attrNameLst>
                                          <p:attrName>style.rotation</p:attrName>
                                        </p:attrNameLst>
                                      </p:cBhvr>
                                      <p:tavLst>
                                        <p:tav tm="0">
                                          <p:val>
                                            <p:fltVal val="-90"/>
                                          </p:val>
                                        </p:tav>
                                        <p:tav tm="100000">
                                          <p:val>
                                            <p:fltVal val="0"/>
                                          </p:val>
                                        </p:tav>
                                      </p:tavLst>
                                    </p:anim>
                                    <p:anim calcmode="lin" valueType="num">
                                      <p:cBhvr>
                                        <p:cTn id="94" dur="800" decel="100000" fill="hold"/>
                                        <p:tgtEl>
                                          <p:spTgt spid="4">
                                            <p:txEl>
                                              <p:pRg st="9" end="9"/>
                                            </p:txEl>
                                          </p:spTgt>
                                        </p:tgtEl>
                                        <p:attrNameLst>
                                          <p:attrName>ppt_x</p:attrName>
                                        </p:attrNameLst>
                                      </p:cBhvr>
                                      <p:tavLst>
                                        <p:tav tm="0">
                                          <p:val>
                                            <p:strVal val="#ppt_x+0.4"/>
                                          </p:val>
                                        </p:tav>
                                        <p:tav tm="100000">
                                          <p:val>
                                            <p:strVal val="#ppt_x-0.05"/>
                                          </p:val>
                                        </p:tav>
                                      </p:tavLst>
                                    </p:anim>
                                    <p:anim calcmode="lin" valueType="num">
                                      <p:cBhvr>
                                        <p:cTn id="95" dur="800" decel="100000" fill="hold"/>
                                        <p:tgtEl>
                                          <p:spTgt spid="4">
                                            <p:txEl>
                                              <p:pRg st="9" end="9"/>
                                            </p:txEl>
                                          </p:spTgt>
                                        </p:tgtEl>
                                        <p:attrNameLst>
                                          <p:attrName>ppt_y</p:attrName>
                                        </p:attrNameLst>
                                      </p:cBhvr>
                                      <p:tavLst>
                                        <p:tav tm="0">
                                          <p:val>
                                            <p:strVal val="#ppt_y-0.4"/>
                                          </p:val>
                                        </p:tav>
                                        <p:tav tm="100000">
                                          <p:val>
                                            <p:strVal val="#ppt_y+0.1"/>
                                          </p:val>
                                        </p:tav>
                                      </p:tavLst>
                                    </p:anim>
                                    <p:anim calcmode="lin" valueType="num">
                                      <p:cBhvr>
                                        <p:cTn id="96" dur="200" accel="100000" fill="hold">
                                          <p:stCondLst>
                                            <p:cond delay="800"/>
                                          </p:stCondLst>
                                        </p:cTn>
                                        <p:tgtEl>
                                          <p:spTgt spid="4">
                                            <p:txEl>
                                              <p:pRg st="9" end="9"/>
                                            </p:txEl>
                                          </p:spTgt>
                                        </p:tgtEl>
                                        <p:attrNameLst>
                                          <p:attrName>ppt_x</p:attrName>
                                        </p:attrNameLst>
                                      </p:cBhvr>
                                      <p:tavLst>
                                        <p:tav tm="0">
                                          <p:val>
                                            <p:strVal val="#ppt_x-0.05"/>
                                          </p:val>
                                        </p:tav>
                                        <p:tav tm="100000">
                                          <p:val>
                                            <p:strVal val="#ppt_x"/>
                                          </p:val>
                                        </p:tav>
                                      </p:tavLst>
                                    </p:anim>
                                    <p:anim calcmode="lin" valueType="num">
                                      <p:cBhvr>
                                        <p:cTn id="97" dur="200" accel="100000" fill="hold">
                                          <p:stCondLst>
                                            <p:cond delay="800"/>
                                          </p:stCondLst>
                                        </p:cTn>
                                        <p:tgtEl>
                                          <p:spTgt spid="4">
                                            <p:txEl>
                                              <p:pRg st="9" end="9"/>
                                            </p:txEl>
                                          </p:spTgt>
                                        </p:tgtEl>
                                        <p:attrNameLst>
                                          <p:attrName>ppt_y</p:attrName>
                                        </p:attrNameLst>
                                      </p:cBhvr>
                                      <p:tavLst>
                                        <p:tav tm="0">
                                          <p:val>
                                            <p:strVal val="#ppt_y+0.1"/>
                                          </p:val>
                                        </p:tav>
                                        <p:tav tm="100000">
                                          <p:val>
                                            <p:strVal val="#ppt_y"/>
                                          </p:val>
                                        </p:tav>
                                      </p:tavLst>
                                    </p:anim>
                                  </p:childTnLst>
                                </p:cTn>
                              </p:par>
                              <p:par>
                                <p:cTn id="98" presetID="30" presetClass="entr" presetSubtype="0" fill="hold" grpId="0" nodeType="withEffect">
                                  <p:stCondLst>
                                    <p:cond delay="0"/>
                                  </p:stCondLst>
                                  <p:childTnLst>
                                    <p:set>
                                      <p:cBhvr>
                                        <p:cTn id="99" dur="1" fill="hold">
                                          <p:stCondLst>
                                            <p:cond delay="0"/>
                                          </p:stCondLst>
                                        </p:cTn>
                                        <p:tgtEl>
                                          <p:spTgt spid="4">
                                            <p:txEl>
                                              <p:pRg st="10" end="10"/>
                                            </p:txEl>
                                          </p:spTgt>
                                        </p:tgtEl>
                                        <p:attrNameLst>
                                          <p:attrName>style.visibility</p:attrName>
                                        </p:attrNameLst>
                                      </p:cBhvr>
                                      <p:to>
                                        <p:strVal val="visible"/>
                                      </p:to>
                                    </p:set>
                                    <p:animEffect transition="in" filter="fade">
                                      <p:cBhvr>
                                        <p:cTn id="100" dur="800" decel="100000"/>
                                        <p:tgtEl>
                                          <p:spTgt spid="4">
                                            <p:txEl>
                                              <p:pRg st="10" end="10"/>
                                            </p:txEl>
                                          </p:spTgt>
                                        </p:tgtEl>
                                      </p:cBhvr>
                                    </p:animEffect>
                                    <p:anim calcmode="lin" valueType="num">
                                      <p:cBhvr>
                                        <p:cTn id="101" dur="800" decel="100000" fill="hold"/>
                                        <p:tgtEl>
                                          <p:spTgt spid="4">
                                            <p:txEl>
                                              <p:pRg st="10" end="10"/>
                                            </p:txEl>
                                          </p:spTgt>
                                        </p:tgtEl>
                                        <p:attrNameLst>
                                          <p:attrName>style.rotation</p:attrName>
                                        </p:attrNameLst>
                                      </p:cBhvr>
                                      <p:tavLst>
                                        <p:tav tm="0">
                                          <p:val>
                                            <p:fltVal val="-90"/>
                                          </p:val>
                                        </p:tav>
                                        <p:tav tm="100000">
                                          <p:val>
                                            <p:fltVal val="0"/>
                                          </p:val>
                                        </p:tav>
                                      </p:tavLst>
                                    </p:anim>
                                    <p:anim calcmode="lin" valueType="num">
                                      <p:cBhvr>
                                        <p:cTn id="102" dur="800" decel="100000" fill="hold"/>
                                        <p:tgtEl>
                                          <p:spTgt spid="4">
                                            <p:txEl>
                                              <p:pRg st="10" end="10"/>
                                            </p:txEl>
                                          </p:spTgt>
                                        </p:tgtEl>
                                        <p:attrNameLst>
                                          <p:attrName>ppt_x</p:attrName>
                                        </p:attrNameLst>
                                      </p:cBhvr>
                                      <p:tavLst>
                                        <p:tav tm="0">
                                          <p:val>
                                            <p:strVal val="#ppt_x+0.4"/>
                                          </p:val>
                                        </p:tav>
                                        <p:tav tm="100000">
                                          <p:val>
                                            <p:strVal val="#ppt_x-0.05"/>
                                          </p:val>
                                        </p:tav>
                                      </p:tavLst>
                                    </p:anim>
                                    <p:anim calcmode="lin" valueType="num">
                                      <p:cBhvr>
                                        <p:cTn id="103" dur="800" decel="100000" fill="hold"/>
                                        <p:tgtEl>
                                          <p:spTgt spid="4">
                                            <p:txEl>
                                              <p:pRg st="10" end="10"/>
                                            </p:txEl>
                                          </p:spTgt>
                                        </p:tgtEl>
                                        <p:attrNameLst>
                                          <p:attrName>ppt_y</p:attrName>
                                        </p:attrNameLst>
                                      </p:cBhvr>
                                      <p:tavLst>
                                        <p:tav tm="0">
                                          <p:val>
                                            <p:strVal val="#ppt_y-0.4"/>
                                          </p:val>
                                        </p:tav>
                                        <p:tav tm="100000">
                                          <p:val>
                                            <p:strVal val="#ppt_y+0.1"/>
                                          </p:val>
                                        </p:tav>
                                      </p:tavLst>
                                    </p:anim>
                                    <p:anim calcmode="lin" valueType="num">
                                      <p:cBhvr>
                                        <p:cTn id="104" dur="200" accel="100000" fill="hold">
                                          <p:stCondLst>
                                            <p:cond delay="800"/>
                                          </p:stCondLst>
                                        </p:cTn>
                                        <p:tgtEl>
                                          <p:spTgt spid="4">
                                            <p:txEl>
                                              <p:pRg st="10" end="10"/>
                                            </p:txEl>
                                          </p:spTgt>
                                        </p:tgtEl>
                                        <p:attrNameLst>
                                          <p:attrName>ppt_x</p:attrName>
                                        </p:attrNameLst>
                                      </p:cBhvr>
                                      <p:tavLst>
                                        <p:tav tm="0">
                                          <p:val>
                                            <p:strVal val="#ppt_x-0.05"/>
                                          </p:val>
                                        </p:tav>
                                        <p:tav tm="100000">
                                          <p:val>
                                            <p:strVal val="#ppt_x"/>
                                          </p:val>
                                        </p:tav>
                                      </p:tavLst>
                                    </p:anim>
                                    <p:anim calcmode="lin" valueType="num">
                                      <p:cBhvr>
                                        <p:cTn id="105" dur="200" accel="100000" fill="hold">
                                          <p:stCondLst>
                                            <p:cond delay="800"/>
                                          </p:stCondLst>
                                        </p:cTn>
                                        <p:tgtEl>
                                          <p:spTgt spid="4">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Prehrana u sportaša</a:t>
            </a:r>
            <a:endParaRPr lang="hr-HR" dirty="0"/>
          </a:p>
        </p:txBody>
      </p:sp>
      <p:sp>
        <p:nvSpPr>
          <p:cNvPr id="3" name="Rezervirano mjesto sadržaja 2"/>
          <p:cNvSpPr>
            <a:spLocks noGrp="1"/>
          </p:cNvSpPr>
          <p:nvPr>
            <p:ph sz="quarter" idx="1"/>
          </p:nvPr>
        </p:nvSpPr>
        <p:spPr/>
        <p:txBody>
          <a:bodyPr>
            <a:normAutofit/>
          </a:bodyPr>
          <a:lstStyle/>
          <a:p>
            <a:r>
              <a:rPr lang="hr-HR" dirty="0" smtClean="0"/>
              <a:t>Segment </a:t>
            </a:r>
            <a:r>
              <a:rPr lang="hr-HR" dirty="0"/>
              <a:t>prehrane u sportu </a:t>
            </a:r>
            <a:r>
              <a:rPr lang="hr-HR" dirty="0" smtClean="0"/>
              <a:t>od izuzetnog značaja</a:t>
            </a:r>
          </a:p>
          <a:p>
            <a:r>
              <a:rPr lang="hr-HR" dirty="0"/>
              <a:t>Sportaši imaju potrebu za </a:t>
            </a:r>
            <a:r>
              <a:rPr lang="hr-HR" dirty="0" smtClean="0"/>
              <a:t>većim </a:t>
            </a:r>
            <a:r>
              <a:rPr lang="hr-HR" dirty="0"/>
              <a:t>energetskim unosom </a:t>
            </a:r>
            <a:endParaRPr lang="hr-HR" dirty="0" smtClean="0"/>
          </a:p>
          <a:p>
            <a:pPr lvl="1"/>
            <a:r>
              <a:rPr lang="hr-HR" dirty="0" smtClean="0"/>
              <a:t>velika </a:t>
            </a:r>
            <a:r>
              <a:rPr lang="hr-HR" dirty="0"/>
              <a:t>energetska potrošnja uslijed </a:t>
            </a:r>
            <a:r>
              <a:rPr lang="hr-HR" dirty="0" smtClean="0"/>
              <a:t>fizičkog rada</a:t>
            </a:r>
          </a:p>
          <a:p>
            <a:pPr lvl="1"/>
            <a:r>
              <a:rPr lang="hr-HR" dirty="0" smtClean="0"/>
              <a:t>veći bazalni </a:t>
            </a:r>
            <a:r>
              <a:rPr lang="hr-HR" dirty="0"/>
              <a:t>metabolizam zbog </a:t>
            </a:r>
            <a:r>
              <a:rPr lang="hr-HR" dirty="0" smtClean="0"/>
              <a:t>većeg </a:t>
            </a:r>
            <a:r>
              <a:rPr lang="hr-HR" dirty="0"/>
              <a:t>udjela </a:t>
            </a:r>
            <a:r>
              <a:rPr lang="hr-HR" dirty="0" smtClean="0"/>
              <a:t>mišićnog </a:t>
            </a:r>
            <a:r>
              <a:rPr lang="hr-HR" dirty="0"/>
              <a:t>tkiva.</a:t>
            </a:r>
          </a:p>
          <a:p>
            <a:r>
              <a:rPr lang="hr-HR" dirty="0"/>
              <a:t>Svrha kreiranja prehrane za sportaše je unapređenje njihove snage i izdržljivosti, a ovisi o vrsti sporta, spolu, dobi, prehrambenim navikama </a:t>
            </a:r>
            <a:r>
              <a:rPr lang="hr-HR" dirty="0" err="1" smtClean="0"/>
              <a:t>itd</a:t>
            </a:r>
            <a:r>
              <a:rPr lang="hr-HR" dirty="0" smtClean="0"/>
              <a:t>.</a:t>
            </a:r>
          </a:p>
          <a:p>
            <a:r>
              <a:rPr lang="hr-HR" dirty="0" smtClean="0"/>
              <a:t>Vrhunski sport zahtijeva mnoga odricanja i često velike napore u pomicanju granice ljudskih mogućnosti</a:t>
            </a:r>
          </a:p>
          <a:p>
            <a:pPr>
              <a:buNone/>
            </a:pPr>
            <a:endParaRPr lang="hr-H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zvorni">
  <a:themeElements>
    <a:clrScheme name="Izvorni">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Izvorni">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Izvorni">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2480</TotalTime>
  <Words>6311</Words>
  <Application>Microsoft Office PowerPoint</Application>
  <PresentationFormat>Prikaz na zaslonu (4:3)</PresentationFormat>
  <Paragraphs>636</Paragraphs>
  <Slides>60</Slides>
  <Notes>31</Notes>
  <HiddenSlides>0</HiddenSlides>
  <MMClips>0</MMClips>
  <ScaleCrop>false</ScaleCrop>
  <HeadingPairs>
    <vt:vector size="4" baseType="variant">
      <vt:variant>
        <vt:lpstr>Tema</vt:lpstr>
      </vt:variant>
      <vt:variant>
        <vt:i4>1</vt:i4>
      </vt:variant>
      <vt:variant>
        <vt:lpstr>Naslovi slajdova</vt:lpstr>
      </vt:variant>
      <vt:variant>
        <vt:i4>60</vt:i4>
      </vt:variant>
    </vt:vector>
  </HeadingPairs>
  <TitlesOfParts>
    <vt:vector size="61" baseType="lpstr">
      <vt:lpstr>Izvorni</vt:lpstr>
      <vt:lpstr>Prehrana sportaša</vt:lpstr>
      <vt:lpstr>Prehrana</vt:lpstr>
      <vt:lpstr>Prehrambena filozofija</vt:lpstr>
      <vt:lpstr>1. Esencijalna prehrana za opstanak - STANDARDI</vt:lpstr>
      <vt:lpstr>2. Esencijalna prehrana za postizanje optimuma zdravstvenog stanja</vt:lpstr>
      <vt:lpstr>3. Prehrana za unapređenje sportskih performansi - "prehrana za sportaše" </vt:lpstr>
      <vt:lpstr>Prehrana u sportaša</vt:lpstr>
      <vt:lpstr>Slajd 8</vt:lpstr>
      <vt:lpstr>Prehrana u sportaša</vt:lpstr>
      <vt:lpstr>Slajd 10</vt:lpstr>
      <vt:lpstr>Slajd 11</vt:lpstr>
      <vt:lpstr>Potreba za energijom</vt:lpstr>
      <vt:lpstr>Hranjive tvari </vt:lpstr>
      <vt:lpstr>Ugljikohidrati    1gr=4kcal</vt:lpstr>
      <vt:lpstr>Ugljikohidrati </vt:lpstr>
      <vt:lpstr>Ugljikohidrati</vt:lpstr>
      <vt:lpstr>Proteini     1gr=4kcal </vt:lpstr>
      <vt:lpstr>Tjelesni proteini -od 22 aminokiseline</vt:lpstr>
      <vt:lpstr>Proteini </vt:lpstr>
      <vt:lpstr>Voda </vt:lpstr>
      <vt:lpstr>Slajd 21</vt:lpstr>
      <vt:lpstr>Voda </vt:lpstr>
      <vt:lpstr>Voda </vt:lpstr>
      <vt:lpstr>Voda </vt:lpstr>
      <vt:lpstr>Lipidi – masti    1gr=9kcal</vt:lpstr>
      <vt:lpstr>Masna hrana i razina kolesterola</vt:lpstr>
      <vt:lpstr>Slajd 27</vt:lpstr>
      <vt:lpstr>Lipidi - masnoće</vt:lpstr>
      <vt:lpstr>Minerali i elementi u tragovima</vt:lpstr>
      <vt:lpstr>Vitamini </vt:lpstr>
      <vt:lpstr>Slajd 31</vt:lpstr>
      <vt:lpstr>Slajd 32</vt:lpstr>
      <vt:lpstr>Energetske potrebe</vt:lpstr>
      <vt:lpstr> Procjena dnevnih energetskih potreba sportaša</vt:lpstr>
      <vt:lpstr>Razlike utroška energije ovisno o spolu</vt:lpstr>
      <vt:lpstr>Doping u sportu</vt:lpstr>
      <vt:lpstr>Slajd 37</vt:lpstr>
      <vt:lpstr>Supstance i metode koje su uvijek zabranjene (na takmičenju i izvan takmičenja)</vt:lpstr>
      <vt:lpstr>Supstance i metode koje su uvijek zabranjene (na takmičenju i izvan takmičenja)</vt:lpstr>
      <vt:lpstr>Tvari i metode zabranjene na takmičenju</vt:lpstr>
      <vt:lpstr>Supstance zabranjene u određenim sportovima</vt:lpstr>
      <vt:lpstr>Slajd 42</vt:lpstr>
      <vt:lpstr>Dehidracija u sportaša</vt:lpstr>
      <vt:lpstr>Dehidracija u sportaša</vt:lpstr>
      <vt:lpstr>Dehidracija u sportaša</vt:lpstr>
      <vt:lpstr>Dehidracija u sportaša</vt:lpstr>
      <vt:lpstr>Slajd 47</vt:lpstr>
      <vt:lpstr>Literatura</vt:lpstr>
      <vt:lpstr>Sindrom pretreniranosti</vt:lpstr>
      <vt:lpstr>Sindrom pretreniranosti</vt:lpstr>
      <vt:lpstr>Slajd 51</vt:lpstr>
      <vt:lpstr>Preventiva pretreniranosti</vt:lpstr>
      <vt:lpstr>Slajd 53</vt:lpstr>
      <vt:lpstr>Bavljenje sportom na visokim nadmorskim visinama</vt:lpstr>
      <vt:lpstr>Bavljenje sportom na visokim nadmorskim visinama</vt:lpstr>
      <vt:lpstr>Bavljenje sportom na visokim nadmorskim visinama</vt:lpstr>
      <vt:lpstr>Slajd 57</vt:lpstr>
      <vt:lpstr>Prehrana ronilaca</vt:lpstr>
      <vt:lpstr>Slajd 59</vt:lpstr>
      <vt:lpstr>Ukratko</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Prehrana sportaša</dc:title>
  <dc:creator>Ibler1</dc:creator>
  <cp:lastModifiedBy>Korisnik</cp:lastModifiedBy>
  <cp:revision>31</cp:revision>
  <dcterms:created xsi:type="dcterms:W3CDTF">2013-09-24T11:42:45Z</dcterms:created>
  <dcterms:modified xsi:type="dcterms:W3CDTF">2016-01-04T20:08:30Z</dcterms:modified>
</cp:coreProperties>
</file>