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9"/>
  </p:notesMasterIdLst>
  <p:sldIdLst>
    <p:sldId id="256" r:id="rId2"/>
    <p:sldId id="291" r:id="rId3"/>
    <p:sldId id="292" r:id="rId4"/>
    <p:sldId id="257" r:id="rId5"/>
    <p:sldId id="315" r:id="rId6"/>
    <p:sldId id="286" r:id="rId7"/>
    <p:sldId id="290" r:id="rId8"/>
    <p:sldId id="293" r:id="rId9"/>
    <p:sldId id="287" r:id="rId10"/>
    <p:sldId id="288" r:id="rId11"/>
    <p:sldId id="289" r:id="rId12"/>
    <p:sldId id="316" r:id="rId13"/>
    <p:sldId id="258" r:id="rId14"/>
    <p:sldId id="259" r:id="rId15"/>
    <p:sldId id="260" r:id="rId16"/>
    <p:sldId id="295" r:id="rId17"/>
    <p:sldId id="296" r:id="rId18"/>
    <p:sldId id="297" r:id="rId19"/>
    <p:sldId id="298" r:id="rId20"/>
    <p:sldId id="299" r:id="rId21"/>
    <p:sldId id="300" r:id="rId22"/>
    <p:sldId id="302" r:id="rId23"/>
    <p:sldId id="303" r:id="rId24"/>
    <p:sldId id="261" r:id="rId25"/>
    <p:sldId id="263" r:id="rId26"/>
    <p:sldId id="264" r:id="rId27"/>
    <p:sldId id="265" r:id="rId28"/>
    <p:sldId id="266" r:id="rId29"/>
    <p:sldId id="317" r:id="rId30"/>
    <p:sldId id="275" r:id="rId31"/>
    <p:sldId id="267" r:id="rId32"/>
    <p:sldId id="276" r:id="rId33"/>
    <p:sldId id="285" r:id="rId34"/>
    <p:sldId id="274" r:id="rId35"/>
    <p:sldId id="277" r:id="rId36"/>
    <p:sldId id="318" r:id="rId37"/>
    <p:sldId id="268" r:id="rId38"/>
    <p:sldId id="284" r:id="rId39"/>
    <p:sldId id="269" r:id="rId40"/>
    <p:sldId id="304" r:id="rId41"/>
    <p:sldId id="305" r:id="rId42"/>
    <p:sldId id="270" r:id="rId43"/>
    <p:sldId id="306" r:id="rId44"/>
    <p:sldId id="271" r:id="rId45"/>
    <p:sldId id="311" r:id="rId46"/>
    <p:sldId id="280" r:id="rId47"/>
    <p:sldId id="281" r:id="rId48"/>
    <p:sldId id="272" r:id="rId49"/>
    <p:sldId id="273" r:id="rId50"/>
    <p:sldId id="312" r:id="rId51"/>
    <p:sldId id="278" r:id="rId52"/>
    <p:sldId id="313" r:id="rId53"/>
    <p:sldId id="262" r:id="rId54"/>
    <p:sldId id="279" r:id="rId55"/>
    <p:sldId id="301" r:id="rId56"/>
    <p:sldId id="309" r:id="rId57"/>
    <p:sldId id="282" r:id="rId58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74663" autoAdjust="0"/>
  </p:normalViewPr>
  <p:slideViewPr>
    <p:cSldViewPr>
      <p:cViewPr varScale="1">
        <p:scale>
          <a:sx n="84" d="100"/>
          <a:sy n="84" d="100"/>
        </p:scale>
        <p:origin x="2440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F2B372-B864-4D9C-AA26-709539DC5144}" type="datetimeFigureOut">
              <a:rPr lang="sr-Latn-CS" smtClean="0"/>
              <a:pPr/>
              <a:t>06.10.2019.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7B6AF4-116A-4B84-B116-41DF2BDC2E76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7B6AF4-116A-4B84-B116-41DF2BDC2E76}" type="slidenum">
              <a:rPr lang="hr-HR" smtClean="0"/>
              <a:pPr/>
              <a:t>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9906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b="1" dirty="0"/>
              <a:t>Fakultet</a:t>
            </a:r>
            <a:r>
              <a:rPr lang="hr-HR" dirty="0"/>
              <a:t> je visoko učilište koje kao sastavnica sveučilišta ustrojava i izvodi sveučilišne studije te razvija znanstveni i stručni rad u jednom ili više znanstvenih i stručnih polja, a može izvoditi i stručne studije.</a:t>
            </a:r>
          </a:p>
          <a:p>
            <a:r>
              <a:rPr lang="hr-HR" b="1" dirty="0"/>
              <a:t>Umjetnička akademija</a:t>
            </a:r>
            <a:r>
              <a:rPr lang="hr-HR" dirty="0"/>
              <a:t> je visoko učilište koje kao sastavnica sveučilišta ustrojava i izvodi sveučilišne umjetničke studije te razvija vrhunsko stvaralaštvo i znanstveno-istraživačku djelatnost u području umjetnosti, a može izvoditi i stručne studije.</a:t>
            </a:r>
          </a:p>
          <a:p>
            <a:r>
              <a:rPr lang="hr-HR" dirty="0"/>
              <a:t>Sveučilišni odjel se osniva kao sastavnica sveučilišta koja sudjeluje u izvedbi studijskih programa te razvija znanstveni, umjetnički i stručni rad u jednom znanstvenom polju ili interdisciplinarnom znanstvenom području te sudjeluje u izvedbi studija.</a:t>
            </a:r>
          </a:p>
          <a:p>
            <a:r>
              <a:rPr lang="hr-HR" dirty="0"/>
              <a:t>Sveučilišni institut je sastavnica sveučilišta koja se osniva radi obavljanja znanstvene djelatnosti u jednom ili više srodnih znanstvenih polja, povezan s procesom visokog obrazovanja na sveučilištu, može obavljati i visokostručni rad, te sudjelovati u nastavi sukladno općim aktima sveučilišta.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B6AF4-116A-4B84-B116-41DF2BDC2E76}" type="slidenum">
              <a:rPr lang="hr-HR" smtClean="0"/>
              <a:pPr/>
              <a:t>11</a:t>
            </a:fld>
            <a:endParaRPr lang="hr-H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/>
              <a:t>Neuhranjeni</a:t>
            </a:r>
          </a:p>
          <a:p>
            <a:r>
              <a:rPr lang="hr-HR" dirty="0"/>
              <a:t>Pothranjeni</a:t>
            </a:r>
          </a:p>
          <a:p>
            <a:r>
              <a:rPr lang="hr-HR" dirty="0"/>
              <a:t>Gojazni</a:t>
            </a:r>
          </a:p>
          <a:p>
            <a:r>
              <a:rPr lang="hr-HR" dirty="0"/>
              <a:t>Zdrava hrana za prevenciju bolesti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B6AF4-116A-4B84-B116-41DF2BDC2E76}" type="slidenum">
              <a:rPr lang="hr-HR" smtClean="0"/>
              <a:pPr/>
              <a:t>19</a:t>
            </a:fld>
            <a:endParaRPr lang="hr-H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/>
              <a:t>Sve je više štetnog djelovanja čovjeka i onečišćenja okoliša brojnim štetnim kemijskim tvarima (</a:t>
            </a:r>
            <a:r>
              <a:rPr lang="hr-HR" dirty="0" err="1"/>
              <a:t>npr</a:t>
            </a:r>
            <a:r>
              <a:rPr lang="hr-HR" dirty="0"/>
              <a:t>. pesticidima, ionima kovina i </a:t>
            </a:r>
            <a:r>
              <a:rPr lang="hr-HR" dirty="0" err="1"/>
              <a:t>dr</a:t>
            </a:r>
            <a:r>
              <a:rPr lang="hr-HR" dirty="0"/>
              <a:t>.) i fizikalnim čimbenicima (radioaktivna zračenja, elektromagnetski valovi, buka i </a:t>
            </a:r>
            <a:r>
              <a:rPr lang="hr-HR" dirty="0" err="1"/>
              <a:t>dr</a:t>
            </a:r>
            <a:r>
              <a:rPr lang="hr-HR" dirty="0"/>
              <a:t>.). 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B6AF4-116A-4B84-B116-41DF2BDC2E76}" type="slidenum">
              <a:rPr lang="hr-HR" smtClean="0"/>
              <a:pPr/>
              <a:t>23</a:t>
            </a:fld>
            <a:endParaRPr lang="hr-H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B6AF4-116A-4B84-B116-41DF2BDC2E76}" type="slidenum">
              <a:rPr lang="hr-HR" smtClean="0"/>
              <a:pPr/>
              <a:t>24</a:t>
            </a:fld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Jednakokračni trokut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slov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hr-HR"/>
              <a:t>Kliknite da biste uredili stil naslova matrice</a:t>
            </a:r>
            <a:endParaRPr kumimoji="0" lang="en-US"/>
          </a:p>
        </p:txBody>
      </p:sp>
      <p:sp>
        <p:nvSpPr>
          <p:cNvPr id="9" name="Podnaslov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r-HR"/>
              <a:t>Kliknite da biste uredili stil podnaslova matrice</a:t>
            </a:r>
            <a:endParaRPr kumimoji="0" lang="en-US"/>
          </a:p>
        </p:txBody>
      </p:sp>
      <p:sp>
        <p:nvSpPr>
          <p:cNvPr id="28" name="Rezervirano mjesto datuma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4ECB853-D181-4BA0-8481-AC673545E6E5}" type="datetimeFigureOut">
              <a:rPr lang="sr-Latn-CS" smtClean="0"/>
              <a:pPr/>
              <a:t>06.10.2019.</a:t>
            </a:fld>
            <a:endParaRPr lang="hr-HR" dirty="0"/>
          </a:p>
        </p:txBody>
      </p:sp>
      <p:sp>
        <p:nvSpPr>
          <p:cNvPr id="17" name="Rezervirano mjesto podnožja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hr-HR" dirty="0"/>
          </a:p>
        </p:txBody>
      </p:sp>
      <p:sp>
        <p:nvSpPr>
          <p:cNvPr id="29" name="Rezervirano mjesto broja slajda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r-HR"/>
              <a:t>Kliknite da biste uredili stilove teksta matrice</a:t>
            </a:r>
          </a:p>
          <a:p>
            <a:pPr lvl="1" eaLnBrk="1" latinLnBrk="0" hangingPunct="1"/>
            <a:r>
              <a:rPr lang="hr-HR"/>
              <a:t>Druga razina</a:t>
            </a:r>
          </a:p>
          <a:p>
            <a:pPr lvl="2" eaLnBrk="1" latinLnBrk="0" hangingPunct="1"/>
            <a:r>
              <a:rPr lang="hr-HR"/>
              <a:t>Treća razina</a:t>
            </a:r>
          </a:p>
          <a:p>
            <a:pPr lvl="3" eaLnBrk="1" latinLnBrk="0" hangingPunct="1"/>
            <a:r>
              <a:rPr lang="hr-HR"/>
              <a:t>Četvrta razina</a:t>
            </a:r>
          </a:p>
          <a:p>
            <a:pPr lvl="4" eaLnBrk="1" latinLnBrk="0" hangingPunct="1"/>
            <a:r>
              <a:rPr lang="hr-HR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853-D181-4BA0-8481-AC673545E6E5}" type="datetimeFigureOut">
              <a:rPr lang="sr-Latn-CS" smtClean="0"/>
              <a:pPr/>
              <a:t>06.10.2019.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hr-HR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hr-HR"/>
              <a:t>Kliknite da biste uredili stilove teksta matrice</a:t>
            </a:r>
          </a:p>
          <a:p>
            <a:pPr lvl="1" eaLnBrk="1" latinLnBrk="0" hangingPunct="1"/>
            <a:r>
              <a:rPr lang="hr-HR"/>
              <a:t>Druga razina</a:t>
            </a:r>
          </a:p>
          <a:p>
            <a:pPr lvl="2" eaLnBrk="1" latinLnBrk="0" hangingPunct="1"/>
            <a:r>
              <a:rPr lang="hr-HR"/>
              <a:t>Treća razina</a:t>
            </a:r>
          </a:p>
          <a:p>
            <a:pPr lvl="3" eaLnBrk="1" latinLnBrk="0" hangingPunct="1"/>
            <a:r>
              <a:rPr lang="hr-HR"/>
              <a:t>Četvrta razina</a:t>
            </a:r>
          </a:p>
          <a:p>
            <a:pPr lvl="4" eaLnBrk="1" latinLnBrk="0" hangingPunct="1"/>
            <a:r>
              <a:rPr lang="hr-HR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853-D181-4BA0-8481-AC673545E6E5}" type="datetimeFigureOut">
              <a:rPr lang="sr-Latn-CS" smtClean="0"/>
              <a:pPr/>
              <a:t>06.10.2019.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hr-HR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hr-HR"/>
              <a:t>Kliknite da biste uredili stilove teksta matrice</a:t>
            </a:r>
          </a:p>
          <a:p>
            <a:pPr lvl="1" eaLnBrk="1" latinLnBrk="0" hangingPunct="1"/>
            <a:r>
              <a:rPr lang="hr-HR"/>
              <a:t>Druga razina</a:t>
            </a:r>
          </a:p>
          <a:p>
            <a:pPr lvl="2" eaLnBrk="1" latinLnBrk="0" hangingPunct="1"/>
            <a:r>
              <a:rPr lang="hr-HR"/>
              <a:t>Treća razina</a:t>
            </a:r>
          </a:p>
          <a:p>
            <a:pPr lvl="3" eaLnBrk="1" latinLnBrk="0" hangingPunct="1"/>
            <a:r>
              <a:rPr lang="hr-HR"/>
              <a:t>Četvrta razina</a:t>
            </a:r>
          </a:p>
          <a:p>
            <a:pPr lvl="4" eaLnBrk="1" latinLnBrk="0" hangingPunct="1"/>
            <a:r>
              <a:rPr lang="hr-HR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4ECB853-D181-4BA0-8481-AC673545E6E5}" type="datetimeFigureOut">
              <a:rPr lang="sr-Latn-CS" smtClean="0"/>
              <a:pPr/>
              <a:t>06.10.2019.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aglavlje odjeljk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utni trokut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Jednakokračni trokut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4ECB853-D181-4BA0-8481-AC673545E6E5}" type="datetimeFigureOut">
              <a:rPr lang="sr-Latn-CS" smtClean="0"/>
              <a:pPr/>
              <a:t>06.10.2019.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  <p:cxnSp>
        <p:nvCxnSpPr>
          <p:cNvPr id="11" name="Ravni poveznik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Ravni poveznik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hr-HR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r-HR"/>
              <a:t>Kliknite da biste uredili stilove teksta matrice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hr-HR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r-HR"/>
              <a:t>Kliknite da biste uredili stilove teksta matrice</a:t>
            </a:r>
          </a:p>
          <a:p>
            <a:pPr lvl="1" eaLnBrk="1" latinLnBrk="0" hangingPunct="1"/>
            <a:r>
              <a:rPr lang="hr-HR"/>
              <a:t>Druga razina</a:t>
            </a:r>
          </a:p>
          <a:p>
            <a:pPr lvl="2" eaLnBrk="1" latinLnBrk="0" hangingPunct="1"/>
            <a:r>
              <a:rPr lang="hr-HR"/>
              <a:t>Treća razina</a:t>
            </a:r>
          </a:p>
          <a:p>
            <a:pPr lvl="3" eaLnBrk="1" latinLnBrk="0" hangingPunct="1"/>
            <a:r>
              <a:rPr lang="hr-HR"/>
              <a:t>Četvrta razina</a:t>
            </a:r>
          </a:p>
          <a:p>
            <a:pPr lvl="4" eaLnBrk="1" latinLnBrk="0" hangingPunct="1"/>
            <a:r>
              <a:rPr lang="hr-HR"/>
              <a:t>Peta razina</a:t>
            </a:r>
            <a:endParaRPr kumimoji="0" lang="en-US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r-HR"/>
              <a:t>Kliknite da biste uredili stilove teksta matrice</a:t>
            </a:r>
          </a:p>
          <a:p>
            <a:pPr lvl="1" eaLnBrk="1" latinLnBrk="0" hangingPunct="1"/>
            <a:r>
              <a:rPr lang="hr-HR"/>
              <a:t>Druga razina</a:t>
            </a:r>
          </a:p>
          <a:p>
            <a:pPr lvl="2" eaLnBrk="1" latinLnBrk="0" hangingPunct="1"/>
            <a:r>
              <a:rPr lang="hr-HR"/>
              <a:t>Treća razina</a:t>
            </a:r>
          </a:p>
          <a:p>
            <a:pPr lvl="3" eaLnBrk="1" latinLnBrk="0" hangingPunct="1"/>
            <a:r>
              <a:rPr lang="hr-HR"/>
              <a:t>Četvrta razina</a:t>
            </a:r>
          </a:p>
          <a:p>
            <a:pPr lvl="4" eaLnBrk="1" latinLnBrk="0" hangingPunct="1"/>
            <a:r>
              <a:rPr lang="hr-HR"/>
              <a:t>Peta razina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4ECB853-D181-4BA0-8481-AC673545E6E5}" type="datetimeFigureOut">
              <a:rPr lang="sr-Latn-CS" smtClean="0"/>
              <a:pPr/>
              <a:t>06.10.2019.</a:t>
            </a:fld>
            <a:endParaRPr lang="hr-HR" dirty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Usporedb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hr-HR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r-HR"/>
              <a:t>Kliknite da biste uredili stilove teksta matrice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r-HR"/>
              <a:t>Kliknite da biste uredili stilove teksta matrice</a:t>
            </a:r>
          </a:p>
        </p:txBody>
      </p:sp>
      <p:sp>
        <p:nvSpPr>
          <p:cNvPr id="5" name="Rezervirano mjesto sadržaja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hr-HR"/>
              <a:t>Kliknite da biste uredili stilove teksta matrice</a:t>
            </a:r>
          </a:p>
          <a:p>
            <a:pPr lvl="1" eaLnBrk="1" latinLnBrk="0" hangingPunct="1"/>
            <a:r>
              <a:rPr lang="hr-HR"/>
              <a:t>Druga razina</a:t>
            </a:r>
          </a:p>
          <a:p>
            <a:pPr lvl="2" eaLnBrk="1" latinLnBrk="0" hangingPunct="1"/>
            <a:r>
              <a:rPr lang="hr-HR"/>
              <a:t>Treća razina</a:t>
            </a:r>
          </a:p>
          <a:p>
            <a:pPr lvl="3" eaLnBrk="1" latinLnBrk="0" hangingPunct="1"/>
            <a:r>
              <a:rPr lang="hr-HR"/>
              <a:t>Četvrta razina</a:t>
            </a:r>
          </a:p>
          <a:p>
            <a:pPr lvl="4" eaLnBrk="1" latinLnBrk="0" hangingPunct="1"/>
            <a:r>
              <a:rPr lang="hr-HR"/>
              <a:t>Peta razina</a:t>
            </a:r>
            <a:endParaRPr kumimoji="0" lang="en-US"/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r-HR"/>
              <a:t>Kliknite da biste uredili stilove teksta matrice</a:t>
            </a:r>
          </a:p>
          <a:p>
            <a:pPr lvl="1" eaLnBrk="1" latinLnBrk="0" hangingPunct="1"/>
            <a:r>
              <a:rPr lang="hr-HR"/>
              <a:t>Druga razina</a:t>
            </a:r>
          </a:p>
          <a:p>
            <a:pPr lvl="2" eaLnBrk="1" latinLnBrk="0" hangingPunct="1"/>
            <a:r>
              <a:rPr lang="hr-HR"/>
              <a:t>Treća razina</a:t>
            </a:r>
          </a:p>
          <a:p>
            <a:pPr lvl="3" eaLnBrk="1" latinLnBrk="0" hangingPunct="1"/>
            <a:r>
              <a:rPr lang="hr-HR"/>
              <a:t>Četvrta razina</a:t>
            </a:r>
          </a:p>
          <a:p>
            <a:pPr lvl="4" eaLnBrk="1" latinLnBrk="0" hangingPunct="1"/>
            <a:r>
              <a:rPr lang="hr-HR"/>
              <a:t>Peta razina</a:t>
            </a:r>
            <a:endParaRPr kumimoji="0" lang="en-US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4ECB853-D181-4BA0-8481-AC673545E6E5}" type="datetimeFigureOut">
              <a:rPr lang="sr-Latn-CS" smtClean="0"/>
              <a:pPr/>
              <a:t>06.10.2019.</a:t>
            </a:fld>
            <a:endParaRPr lang="hr-HR" dirty="0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hr-HR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853-D181-4BA0-8481-AC673545E6E5}" type="datetimeFigureOut">
              <a:rPr lang="sr-Latn-CS" smtClean="0"/>
              <a:pPr/>
              <a:t>06.10.2019.</a:t>
            </a:fld>
            <a:endParaRPr lang="hr-HR" dirty="0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4ECB853-D181-4BA0-8481-AC673545E6E5}" type="datetimeFigureOut">
              <a:rPr lang="sr-Latn-CS" smtClean="0"/>
              <a:pPr/>
              <a:t>06.10.2019.</a:t>
            </a:fld>
            <a:endParaRPr lang="hr-HR" dirty="0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 opiso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hr-HR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r-HR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hr-HR"/>
              <a:t>Kliknite da biste uredili stilove teksta matrice</a:t>
            </a:r>
          </a:p>
          <a:p>
            <a:pPr lvl="1" eaLnBrk="1" latinLnBrk="0" hangingPunct="1"/>
            <a:r>
              <a:rPr lang="hr-HR"/>
              <a:t>Druga razina</a:t>
            </a:r>
          </a:p>
          <a:p>
            <a:pPr lvl="2" eaLnBrk="1" latinLnBrk="0" hangingPunct="1"/>
            <a:r>
              <a:rPr lang="hr-HR"/>
              <a:t>Treća razina</a:t>
            </a:r>
          </a:p>
          <a:p>
            <a:pPr lvl="3" eaLnBrk="1" latinLnBrk="0" hangingPunct="1"/>
            <a:r>
              <a:rPr lang="hr-HR"/>
              <a:t>Četvrta razina</a:t>
            </a:r>
          </a:p>
          <a:p>
            <a:pPr lvl="4" eaLnBrk="1" latinLnBrk="0" hangingPunct="1"/>
            <a:r>
              <a:rPr lang="hr-HR"/>
              <a:t>Peta razina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4ECB853-D181-4BA0-8481-AC673545E6E5}" type="datetimeFigureOut">
              <a:rPr lang="sr-Latn-CS" smtClean="0"/>
              <a:pPr/>
              <a:t>06.10.2019.</a:t>
            </a:fld>
            <a:endParaRPr lang="hr-HR" dirty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hr-HR" dirty="0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hr-HR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hr-HR"/>
              <a:t>Pritisnite ikonu za dodavanje slike</a:t>
            </a:r>
            <a:endParaRPr kumimoji="0" lang="en-US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r-HR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4ECB853-D181-4BA0-8481-AC673545E6E5}" type="datetimeFigureOut">
              <a:rPr lang="sr-Latn-CS" smtClean="0"/>
              <a:pPr/>
              <a:t>06.10.2019.</a:t>
            </a:fld>
            <a:endParaRPr lang="hr-HR" dirty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hr-HR" dirty="0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avokutni trokut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Ravni poveznik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Ravni poveznik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zervirano mjesto naslova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hr-HR"/>
              <a:t>Kliknite da biste uredili stil naslova matrice</a:t>
            </a:r>
            <a:endParaRPr kumimoji="0" lang="en-US"/>
          </a:p>
        </p:txBody>
      </p:sp>
      <p:sp>
        <p:nvSpPr>
          <p:cNvPr id="13" name="Rezervirano mjesto teksta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hr-HR"/>
              <a:t>Kliknite da biste uredili stilove teksta matrice</a:t>
            </a:r>
          </a:p>
          <a:p>
            <a:pPr lvl="1" eaLnBrk="1" latinLnBrk="0" hangingPunct="1"/>
            <a:r>
              <a:rPr kumimoji="0" lang="hr-HR"/>
              <a:t>Druga razina</a:t>
            </a:r>
          </a:p>
          <a:p>
            <a:pPr lvl="2" eaLnBrk="1" latinLnBrk="0" hangingPunct="1"/>
            <a:r>
              <a:rPr kumimoji="0" lang="hr-HR"/>
              <a:t>Treća razina</a:t>
            </a:r>
          </a:p>
          <a:p>
            <a:pPr lvl="3" eaLnBrk="1" latinLnBrk="0" hangingPunct="1"/>
            <a:r>
              <a:rPr kumimoji="0" lang="hr-HR"/>
              <a:t>Četvrta razina</a:t>
            </a:r>
          </a:p>
          <a:p>
            <a:pPr lvl="4" eaLnBrk="1" latinLnBrk="0" hangingPunct="1"/>
            <a:r>
              <a:rPr kumimoji="0" lang="hr-HR"/>
              <a:t>Peta razina</a:t>
            </a:r>
            <a:endParaRPr kumimoji="0" lang="en-US"/>
          </a:p>
        </p:txBody>
      </p:sp>
      <p:sp>
        <p:nvSpPr>
          <p:cNvPr id="14" name="Rezervirano mjesto datuma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4ECB853-D181-4BA0-8481-AC673545E6E5}" type="datetimeFigureOut">
              <a:rPr lang="sr-Latn-CS" smtClean="0"/>
              <a:pPr/>
              <a:t>06.10.2019.</a:t>
            </a:fld>
            <a:endParaRPr lang="hr-HR" dirty="0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hr-HR" dirty="0"/>
          </a:p>
        </p:txBody>
      </p:sp>
      <p:sp>
        <p:nvSpPr>
          <p:cNvPr id="23" name="Rezervirano mjesto broja slajda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7B5C652-C279-4495-B253-746DFC543CB2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hi.rs.ba/documents/prirucnici/prirucnik_zdrave_skole.pdf" TargetMode="External"/><Relationship Id="rId2" Type="http://schemas.openxmlformats.org/officeDocument/2006/relationships/hyperlink" Target="http://wwwserver.medfak.ni.ac.rs/PREDAVANJA/1.%20MEDICINA/HIGIJENA%20SA%20EKOLOGIJOM/10.%20predavanje%20Stankovic.pdf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hr.wikipedia.org/wiki/Odgoj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827584" y="1844824"/>
            <a:ext cx="7571960" cy="2301240"/>
          </a:xfrm>
        </p:spPr>
        <p:txBody>
          <a:bodyPr>
            <a:normAutofit fontScale="90000"/>
          </a:bodyPr>
          <a:lstStyle/>
          <a:p>
            <a:r>
              <a:rPr lang="hr-HR" b="0" cap="none" dirty="0">
                <a:effectLst/>
              </a:rPr>
              <a:t>Higijena nastave, školskih i predškolskih objekata</a:t>
            </a:r>
            <a:br>
              <a:rPr lang="hr-HR" b="0" cap="none" dirty="0">
                <a:effectLst/>
              </a:rPr>
            </a:br>
            <a:r>
              <a:rPr lang="hr-HR" b="0" cap="none" dirty="0">
                <a:effectLst/>
              </a:rPr>
              <a:t>Higijena sporta i sportskih objekata</a:t>
            </a: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0" y="4725144"/>
            <a:ext cx="6480048" cy="1752600"/>
          </a:xfrm>
        </p:spPr>
        <p:txBody>
          <a:bodyPr>
            <a:normAutofit/>
          </a:bodyPr>
          <a:lstStyle/>
          <a:p>
            <a:r>
              <a:rPr lang="hr-HR" sz="3200" b="1" dirty="0"/>
              <a:t>Prim.Doc.dr.sc. </a:t>
            </a:r>
            <a:r>
              <a:rPr lang="hr-HR" sz="3200" b="1" dirty="0" err="1"/>
              <a:t>Amra</a:t>
            </a:r>
            <a:r>
              <a:rPr lang="hr-HR" sz="3200" b="1" dirty="0"/>
              <a:t> </a:t>
            </a:r>
            <a:r>
              <a:rPr lang="hr-HR" sz="3200" b="1" dirty="0" err="1"/>
              <a:t>Zalihić</a:t>
            </a:r>
            <a:endParaRPr lang="hr-HR" sz="32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Srednje škole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vi-VN" dirty="0"/>
              <a:t>Djelatnost srednjeg obrazovanja je usmjerena ka punom razvoju ljudske ličnosti</a:t>
            </a:r>
            <a:r>
              <a:rPr lang="hr-HR" dirty="0"/>
              <a:t>.</a:t>
            </a:r>
          </a:p>
          <a:p>
            <a:r>
              <a:rPr lang="hr-HR" dirty="0"/>
              <a:t>Formirana kao pedagoška i ekonomska cjelina, nesmetano ostvaruje raznovrsne oblike povezanosti s gospodarstvenim organizacijama.</a:t>
            </a:r>
          </a:p>
          <a:p>
            <a:r>
              <a:rPr lang="hr-HR" dirty="0" err="1"/>
              <a:t>zasnovatna</a:t>
            </a:r>
            <a:r>
              <a:rPr lang="hr-HR" dirty="0"/>
              <a:t> na suvremenim dostignućima znanosti, tehnike i tehnologije, na modernoj pedagoškoj teoriji i praksi, humanizmu i etici*</a:t>
            </a:r>
          </a:p>
        </p:txBody>
      </p:sp>
      <p:sp>
        <p:nvSpPr>
          <p:cNvPr id="4" name="Pravokutnik 3"/>
          <p:cNvSpPr/>
          <p:nvPr/>
        </p:nvSpPr>
        <p:spPr>
          <a:xfrm>
            <a:off x="285720" y="6488668"/>
            <a:ext cx="8072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/>
              <a:t>*Narodne novine br. 4/05. (Uvod – Pedagoški standardi i normativi)</a:t>
            </a:r>
          </a:p>
        </p:txBody>
      </p:sp>
      <p:pic>
        <p:nvPicPr>
          <p:cNvPr id="3074" name="Picture 2" descr="http://os-kozala-ri.skole.hr/upload/os-kozala-ri/images/static3/982/Image/Upisi-sko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74" y="0"/>
            <a:ext cx="2381226" cy="14287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Visoko obrazovanje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666526"/>
            <a:ext cx="8363272" cy="5191474"/>
          </a:xfrm>
        </p:spPr>
        <p:txBody>
          <a:bodyPr>
            <a:normAutofit fontScale="47500" lnSpcReduction="20000"/>
          </a:bodyPr>
          <a:lstStyle/>
          <a:p>
            <a:endParaRPr lang="hr-HR" dirty="0"/>
          </a:p>
          <a:p>
            <a:r>
              <a:rPr lang="hr-HR" sz="4000" u="sng" dirty="0"/>
              <a:t>Visoka učilišta </a:t>
            </a:r>
            <a:r>
              <a:rPr lang="hr-HR" sz="4000" dirty="0"/>
              <a:t>su sveučilišta, veleučilišta i </a:t>
            </a:r>
            <a:br>
              <a:rPr lang="hr-HR" sz="4000" dirty="0"/>
            </a:br>
            <a:r>
              <a:rPr lang="hr-HR" sz="4000" dirty="0"/>
              <a:t>visoke škole sa svim svojim sastavnicama.</a:t>
            </a:r>
            <a:br>
              <a:rPr lang="hr-HR" sz="4000" dirty="0"/>
            </a:br>
            <a:endParaRPr lang="hr-HR" sz="4000" dirty="0"/>
          </a:p>
          <a:p>
            <a:r>
              <a:rPr lang="hr-HR" sz="4000" b="1" u="sng" dirty="0">
                <a:solidFill>
                  <a:srgbClr val="FFFF00"/>
                </a:solidFill>
              </a:rPr>
              <a:t>Sveučilište</a:t>
            </a:r>
            <a:r>
              <a:rPr lang="hr-HR" sz="4000" dirty="0"/>
              <a:t>, zajednica fakulteta kao najviših znanstvenih i nastavnih ustanova ; zajednica profesora i studenata.</a:t>
            </a:r>
          </a:p>
          <a:p>
            <a:pPr lvl="1"/>
            <a:r>
              <a:rPr lang="hr-HR" sz="4000" dirty="0"/>
              <a:t>Sastavnice sveučilišta su: fakulteti, umjetničke akademije, odjeli i instituti te zaklade, fondacije, udruge, studentski centri, zdravstvene ustanove, knjižnice i tehnologijski centri.</a:t>
            </a:r>
            <a:br>
              <a:rPr lang="hr-HR" sz="4000" dirty="0"/>
            </a:br>
            <a:endParaRPr lang="hr-HR" sz="4000" dirty="0"/>
          </a:p>
          <a:p>
            <a:r>
              <a:rPr lang="hr-HR" sz="4000" b="1" u="sng" dirty="0">
                <a:solidFill>
                  <a:srgbClr val="FFFF00"/>
                </a:solidFill>
              </a:rPr>
              <a:t>Veleučilište i visoka škola</a:t>
            </a:r>
            <a:r>
              <a:rPr lang="hr-HR" sz="4000" dirty="0"/>
              <a:t>  - izobrazba stručnjaka usmjerenih više prema praksi sa ciljem samostalne primjene stručnih i znanstvenih metoda specifičnih za pojedino područje izobrazbe. U tu svrhu i programi pojedinih studija sadržajno obuhvaćaju teorijska i primijenjena znanja, uključujući i praksu u odgovarajućim radnim sredinama:</a:t>
            </a:r>
          </a:p>
          <a:p>
            <a:r>
              <a:rPr lang="hr-HR" sz="4000" dirty="0"/>
              <a:t>trgovačkim društvima</a:t>
            </a:r>
          </a:p>
          <a:p>
            <a:r>
              <a:rPr lang="hr-HR" sz="4000" dirty="0"/>
              <a:t>tijelima uprave</a:t>
            </a:r>
          </a:p>
          <a:p>
            <a:r>
              <a:rPr lang="hr-HR" sz="4000" dirty="0"/>
              <a:t>Institucijama i slično, u zavisnosti od profila stručnjaka koji se na Veleučilištu obrazuju.</a:t>
            </a:r>
          </a:p>
        </p:txBody>
      </p:sp>
      <p:pic>
        <p:nvPicPr>
          <p:cNvPr id="2050" name="Picture 2" descr="https://encrypted-tbn3.gstatic.com/images?q=tbn:ANd9GcQijhaf4QFoiy-KxTwaZBhIsYu923_A299se8jJi0691Ai_mdzqmUYt2bd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3626" y="0"/>
            <a:ext cx="3060374" cy="24288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DD1EBA-9D7D-024B-835C-9E60A59056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hr-HR" dirty="0"/>
              <a:t>HIGIJENA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E4A883A-F1B8-0848-A6D1-3CF590D039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544" y="3068960"/>
            <a:ext cx="8062912" cy="1752600"/>
          </a:xfrm>
        </p:spPr>
        <p:txBody>
          <a:bodyPr/>
          <a:lstStyle/>
          <a:p>
            <a:pPr algn="ctr"/>
            <a:r>
              <a:rPr lang="hr-HR" b="1" dirty="0" err="1">
                <a:solidFill>
                  <a:schemeClr val="tx1"/>
                </a:solidFill>
              </a:rPr>
              <a:t>Hygiainein</a:t>
            </a:r>
            <a:r>
              <a:rPr lang="hr-HR" b="1" dirty="0">
                <a:solidFill>
                  <a:schemeClr val="tx1"/>
                </a:solidFill>
              </a:rPr>
              <a:t> (grč) = </a:t>
            </a:r>
          </a:p>
          <a:p>
            <a:pPr algn="ctr"/>
            <a:r>
              <a:rPr lang="hr-HR" b="1" dirty="0">
                <a:solidFill>
                  <a:schemeClr val="tx1"/>
                </a:solidFill>
              </a:rPr>
              <a:t>biti zdrav</a:t>
            </a:r>
          </a:p>
        </p:txBody>
      </p:sp>
    </p:spTree>
    <p:extLst>
      <p:ext uri="{BB962C8B-B14F-4D97-AF65-F5344CB8AC3E}">
        <p14:creationId xmlns:p14="http://schemas.microsoft.com/office/powerpoint/2010/main" val="15722914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Higijena - definicija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64008" indent="0">
              <a:buNone/>
            </a:pPr>
            <a:br>
              <a:rPr lang="hr-HR" dirty="0"/>
            </a:br>
            <a:endParaRPr lang="hr-HR" dirty="0"/>
          </a:p>
          <a:p>
            <a:r>
              <a:rPr lang="hr-HR" dirty="0"/>
              <a:t>Znanost o čuvanju zdravlja, o uvjetima života koji imaju utjecaja na zdravlje, o mjerama kojima se sprječava bolest, te same mjere kojima se sprječava bolest. </a:t>
            </a:r>
            <a:br>
              <a:rPr lang="hr-HR" dirty="0"/>
            </a:br>
            <a:endParaRPr lang="hr-HR" dirty="0"/>
          </a:p>
          <a:p>
            <a:r>
              <a:rPr lang="vi-VN" dirty="0"/>
              <a:t>skup spoznaja o očuvanju i unapređenju zdravlja, odnosno  spoznaja o sprečavanju i suzbijanju bolesti.</a:t>
            </a:r>
            <a:br>
              <a:rPr lang="hr-HR" dirty="0"/>
            </a:br>
            <a:endParaRPr lang="hr-HR" dirty="0"/>
          </a:p>
          <a:p>
            <a:r>
              <a:rPr lang="vi-VN" dirty="0"/>
              <a:t>Povezana je s biologijom,  osobito fiziologijom i gospodarstveno - socijalnim znanostima.</a:t>
            </a:r>
            <a:endParaRPr lang="hr-HR" dirty="0"/>
          </a:p>
        </p:txBody>
      </p:sp>
      <p:pic>
        <p:nvPicPr>
          <p:cNvPr id="32770" name="Picture 2" descr="http://www.cybermed.hr/var/cybermed/storage/images/media/images/dbhig2__1/300117-1-cro-HR/dbhig2_me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0"/>
            <a:ext cx="1428750" cy="2305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Cilj higijene: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/>
              <a:t>očuvati zdravlje pojedinca, kolektiva i svih ljudi na svijetu</a:t>
            </a:r>
          </a:p>
          <a:p>
            <a:endParaRPr lang="hr-HR" dirty="0"/>
          </a:p>
          <a:p>
            <a:r>
              <a:rPr lang="hr-HR" b="1" dirty="0"/>
              <a:t>Osnovne grane </a:t>
            </a:r>
            <a:r>
              <a:rPr lang="hr-HR" dirty="0"/>
              <a:t>(područja) higijene: </a:t>
            </a:r>
          </a:p>
          <a:p>
            <a:pPr lvl="1"/>
            <a:r>
              <a:rPr lang="hr-HR" dirty="0"/>
              <a:t>osobna higijena </a:t>
            </a:r>
          </a:p>
          <a:p>
            <a:pPr lvl="1"/>
            <a:r>
              <a:rPr lang="hr-HR" dirty="0"/>
              <a:t>kolektivna ili socijalna </a:t>
            </a:r>
          </a:p>
          <a:p>
            <a:r>
              <a:rPr lang="hr-HR" dirty="0"/>
              <a:t>Osobna se higijena bavi pojedincem. </a:t>
            </a:r>
          </a:p>
          <a:p>
            <a:r>
              <a:rPr lang="hr-HR" dirty="0"/>
              <a:t>Kolektivna se higijena bavi većim skupinama ljudi pa i cijelim narodima.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Kolektivna higijena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 generativna higijena, </a:t>
            </a:r>
          </a:p>
          <a:p>
            <a:r>
              <a:rPr lang="hr-HR" dirty="0"/>
              <a:t> higijena dojenčadi i male djece, </a:t>
            </a:r>
          </a:p>
          <a:p>
            <a:r>
              <a:rPr lang="hr-HR" dirty="0"/>
              <a:t> školska higijena,</a:t>
            </a:r>
          </a:p>
          <a:p>
            <a:r>
              <a:rPr lang="hr-HR" dirty="0"/>
              <a:t> prehrambena higijena,</a:t>
            </a:r>
          </a:p>
          <a:p>
            <a:r>
              <a:rPr lang="hr-HR" dirty="0"/>
              <a:t> mentalna higijena,</a:t>
            </a:r>
          </a:p>
          <a:p>
            <a:r>
              <a:rPr lang="hr-HR" dirty="0"/>
              <a:t> higijena rada,</a:t>
            </a:r>
          </a:p>
          <a:p>
            <a:r>
              <a:rPr lang="hr-HR" dirty="0"/>
              <a:t> komunalna higijena,</a:t>
            </a:r>
          </a:p>
          <a:p>
            <a:r>
              <a:rPr lang="hr-HR" dirty="0"/>
              <a:t> higijena okoliša.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/>
              <a:t>Generativna higijena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2643182"/>
            <a:ext cx="7467600" cy="3482981"/>
          </a:xfrm>
        </p:spPr>
        <p:txBody>
          <a:bodyPr/>
          <a:lstStyle/>
          <a:p>
            <a:endParaRPr lang="hr-HR" dirty="0"/>
          </a:p>
          <a:p>
            <a:r>
              <a:rPr lang="vi-VN" dirty="0"/>
              <a:t>proučava čimbenike naslijeđa i predlaže mjere koje mogu</a:t>
            </a:r>
            <a:r>
              <a:rPr lang="hr-HR" dirty="0"/>
              <a:t> </a:t>
            </a:r>
            <a:r>
              <a:rPr lang="vi-VN" dirty="0"/>
              <a:t>spriječiti rađanje duševno ili tjelesno bolesnih. </a:t>
            </a:r>
            <a:endParaRPr lang="hr-HR" dirty="0"/>
          </a:p>
        </p:txBody>
      </p:sp>
      <p:pic>
        <p:nvPicPr>
          <p:cNvPr id="1026" name="Picture 2" descr="http://www.ruudooms.nl/G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0" y="571480"/>
            <a:ext cx="2857500" cy="24003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dirty="0"/>
              <a:t>Higijena dojenčadi i male djece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00034" y="3571876"/>
            <a:ext cx="7467600" cy="2911477"/>
          </a:xfrm>
        </p:spPr>
        <p:txBody>
          <a:bodyPr/>
          <a:lstStyle/>
          <a:p>
            <a:r>
              <a:rPr lang="vi-VN" dirty="0"/>
              <a:t>bavi se područjem zdravstene zaštite najosjetljivije</a:t>
            </a:r>
            <a:r>
              <a:rPr lang="hr-HR" dirty="0"/>
              <a:t> </a:t>
            </a:r>
            <a:r>
              <a:rPr lang="vi-VN" dirty="0"/>
              <a:t>dobi ljudskog života – razvojne dobi, i to od začeća do školske dobi. Vodi brigu o</a:t>
            </a:r>
            <a:r>
              <a:rPr lang="hr-HR" dirty="0"/>
              <a:t> </a:t>
            </a:r>
            <a:r>
              <a:rPr lang="vi-VN" dirty="0"/>
              <a:t>zametku, novorođenčetu te i o majci. </a:t>
            </a:r>
            <a:endParaRPr lang="hr-HR" dirty="0"/>
          </a:p>
        </p:txBody>
      </p:sp>
      <p:pic>
        <p:nvPicPr>
          <p:cNvPr id="55298" name="Picture 2" descr="https://encrypted-tbn0.gstatic.com/images?q=tbn:ANd9GcQL6wlQyBzHIEtCeyQJTQm_PF6zB3Bp_YnOwm5wRIYR2MNjTYe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1357298"/>
            <a:ext cx="1704975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4429132"/>
            <a:ext cx="7467600" cy="1697031"/>
          </a:xfrm>
        </p:spPr>
        <p:txBody>
          <a:bodyPr/>
          <a:lstStyle/>
          <a:p>
            <a:r>
              <a:rPr lang="vi-VN" dirty="0"/>
              <a:t>brine se za očuvanje i unapređenje zdravlja učenika. </a:t>
            </a:r>
            <a:endParaRPr lang="hr-HR" dirty="0"/>
          </a:p>
        </p:txBody>
      </p:sp>
      <p:pic>
        <p:nvPicPr>
          <p:cNvPr id="56322" name="Picture 2" descr="http://javnozdravstvo.ba/images/skolskahigije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2482" y="571480"/>
            <a:ext cx="4431518" cy="3857652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/>
              <a:t>Školska higijena </a:t>
            </a:r>
            <a:endParaRPr lang="hr-H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Prehrambena higijena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3714752"/>
            <a:ext cx="7467600" cy="2411411"/>
          </a:xfrm>
        </p:spPr>
        <p:txBody>
          <a:bodyPr/>
          <a:lstStyle/>
          <a:p>
            <a:r>
              <a:rPr lang="hr-HR" dirty="0"/>
              <a:t>bavi se problemima ljudske prehrane. </a:t>
            </a:r>
          </a:p>
        </p:txBody>
      </p:sp>
      <p:pic>
        <p:nvPicPr>
          <p:cNvPr id="57346" name="Picture 2" descr="http://aquagen-tlk.com/uploads/2/7/7/5/2775589/6349797.jpg?3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357298"/>
            <a:ext cx="3238500" cy="2305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Nastavnici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Prim. </a:t>
            </a:r>
            <a:r>
              <a:rPr lang="hr-HR" dirty="0" err="1"/>
              <a:t>doc.dr.sc</a:t>
            </a:r>
            <a:r>
              <a:rPr lang="hr-HR" dirty="0"/>
              <a:t>. </a:t>
            </a:r>
            <a:r>
              <a:rPr lang="hr-HR" dirty="0" err="1"/>
              <a:t>Amra</a:t>
            </a:r>
            <a:r>
              <a:rPr lang="hr-HR" dirty="0"/>
              <a:t> </a:t>
            </a:r>
            <a:r>
              <a:rPr lang="hr-HR" dirty="0" err="1"/>
              <a:t>Zalihić</a:t>
            </a:r>
            <a:endParaRPr lang="hr-HR" dirty="0"/>
          </a:p>
          <a:p>
            <a:r>
              <a:rPr lang="hr-HR" dirty="0" err="1"/>
              <a:t>Prim.prof.dr</a:t>
            </a:r>
            <a:r>
              <a:rPr lang="hr-HR" dirty="0"/>
              <a:t>. Edita </a:t>
            </a:r>
            <a:r>
              <a:rPr lang="hr-HR" dirty="0" err="1"/>
              <a:t>Černy</a:t>
            </a:r>
            <a:r>
              <a:rPr lang="hr-HR" dirty="0"/>
              <a:t> </a:t>
            </a:r>
            <a:r>
              <a:rPr lang="hr-HR" dirty="0" err="1"/>
              <a:t>Obrdalj</a:t>
            </a:r>
            <a:endParaRPr lang="hr-HR" dirty="0"/>
          </a:p>
          <a:p>
            <a:r>
              <a:rPr lang="hr-HR" dirty="0" err="1"/>
              <a:t>Mr.sc</a:t>
            </a:r>
            <a:r>
              <a:rPr lang="hr-HR" dirty="0"/>
              <a:t>. Vesna </a:t>
            </a:r>
            <a:r>
              <a:rPr lang="hr-HR" dirty="0" err="1"/>
              <a:t>Vidić</a:t>
            </a:r>
            <a:endParaRPr lang="hr-HR" dirty="0"/>
          </a:p>
          <a:p>
            <a:r>
              <a:rPr lang="hr-HR" dirty="0" err="1"/>
              <a:t>Prim.mr.sc</a:t>
            </a:r>
            <a:r>
              <a:rPr lang="hr-HR" dirty="0"/>
              <a:t>. Gordana </a:t>
            </a:r>
            <a:r>
              <a:rPr lang="hr-HR" dirty="0" err="1"/>
              <a:t>Pivić</a:t>
            </a:r>
            <a:endParaRPr lang="hr-HR" dirty="0"/>
          </a:p>
          <a:p>
            <a:pPr>
              <a:buNone/>
            </a:pPr>
            <a:endParaRPr lang="hr-HR" dirty="0"/>
          </a:p>
          <a:p>
            <a:r>
              <a:rPr lang="hr-HR" dirty="0"/>
              <a:t>Vesna Pehar</a:t>
            </a:r>
          </a:p>
          <a:p>
            <a:r>
              <a:rPr lang="hr-HR" dirty="0"/>
              <a:t>Julijan </a:t>
            </a:r>
            <a:r>
              <a:rPr lang="hr-HR" dirty="0" err="1"/>
              <a:t>Čuljak</a:t>
            </a:r>
            <a:endParaRPr lang="hr-HR" dirty="0"/>
          </a:p>
          <a:p>
            <a:r>
              <a:rPr lang="hr-HR" dirty="0"/>
              <a:t>Kristina Perić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/>
              <a:t>Mentalna higijena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3286124"/>
            <a:ext cx="7467600" cy="2840039"/>
          </a:xfrm>
        </p:spPr>
        <p:txBody>
          <a:bodyPr/>
          <a:lstStyle/>
          <a:p>
            <a:r>
              <a:rPr lang="vi-VN" dirty="0"/>
              <a:t>brine se za očuvanje i unapređenje duševnog i živčanog zdravlja</a:t>
            </a:r>
            <a:r>
              <a:rPr lang="hr-HR" dirty="0"/>
              <a:t> </a:t>
            </a:r>
            <a:r>
              <a:rPr lang="vi-VN" dirty="0"/>
              <a:t>čovjeka, a sinteza je psihologije, psihijatrije, higijene, pedagogije i sociologije. </a:t>
            </a:r>
            <a:endParaRPr lang="hr-HR" dirty="0"/>
          </a:p>
        </p:txBody>
      </p:sp>
      <p:pic>
        <p:nvPicPr>
          <p:cNvPr id="58370" name="Picture 2" descr="http://psihokutakzaucenike.files.wordpress.com/2011/11/mkan21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-857280"/>
            <a:ext cx="2886075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Higijena rada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hr-HR" dirty="0"/>
              <a:t>Rad je biološka i fiziološka potreba čovjeka, ali rad je i posebno opterećenje za organizam. </a:t>
            </a:r>
          </a:p>
          <a:p>
            <a:r>
              <a:rPr lang="hr-HR" dirty="0"/>
              <a:t>Moguće su i opasnosti za zdravlje i život ako se previde nenamjerno ili namjerno neki štetni čimbenici na radnome mjestu. </a:t>
            </a:r>
          </a:p>
          <a:p>
            <a:r>
              <a:rPr lang="hr-HR" dirty="0"/>
              <a:t>Potrebno je provesti mjere zaštite na temelju sagledavanja mogućeg štetnog utjecaja rada na zdravlje. </a:t>
            </a:r>
          </a:p>
          <a:p>
            <a:r>
              <a:rPr lang="hr-HR" dirty="0"/>
              <a:t>Uklanjanjem štetnih uvjeta zaštićuje se zdravlje zaposlenika, smanjuje broj dana provedenih na bolovanju, smanjuje invaliditet te povećava radni učinak.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Komunalna higijena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928802"/>
            <a:ext cx="7467600" cy="4572032"/>
          </a:xfrm>
        </p:spPr>
        <p:txBody>
          <a:bodyPr>
            <a:normAutofit fontScale="85000" lnSpcReduction="20000"/>
          </a:bodyPr>
          <a:lstStyle/>
          <a:p>
            <a:r>
              <a:rPr lang="hr-HR" dirty="0"/>
              <a:t>Razmatra higijenske mjere u urbaniziranim sredinama, gradskim i seoskim naseljima, te u većim javnim objektima. </a:t>
            </a:r>
          </a:p>
          <a:p>
            <a:r>
              <a:rPr lang="hr-HR" dirty="0"/>
              <a:t>O komunalnoj se higijeni brinu urbanisti i projektanti većih ili manjih naselja. </a:t>
            </a:r>
          </a:p>
          <a:p>
            <a:r>
              <a:rPr lang="hr-HR" dirty="0"/>
              <a:t>Glavni su zadaci komunalne higijene:</a:t>
            </a:r>
          </a:p>
          <a:p>
            <a:pPr lvl="1"/>
            <a:r>
              <a:rPr lang="hr-HR" dirty="0"/>
              <a:t>osigurati stanovništvu dovoljno zdrave pitke vode (oko 300 l na dan po osobi),</a:t>
            </a:r>
          </a:p>
          <a:p>
            <a:pPr lvl="1"/>
            <a:r>
              <a:rPr lang="hr-HR" dirty="0"/>
              <a:t>osigurati kanalizacijske sustave za higijensko zbrinjavanje otpadnih  komunalnih voda,</a:t>
            </a:r>
          </a:p>
          <a:p>
            <a:pPr lvl="1"/>
            <a:r>
              <a:rPr lang="hr-HR" dirty="0"/>
              <a:t>osigurati zbrinjavanje komunalnog otpada kućanstava i industrije, krutog i  velikog otpada </a:t>
            </a:r>
            <a:r>
              <a:rPr lang="hr-HR" dirty="0" err="1"/>
              <a:t>itd</a:t>
            </a:r>
            <a:r>
              <a:rPr lang="hr-HR" dirty="0"/>
              <a:t>.</a:t>
            </a:r>
          </a:p>
        </p:txBody>
      </p:sp>
      <p:pic>
        <p:nvPicPr>
          <p:cNvPr id="63490" name="Picture 2" descr="http://www.ekapija.com/dokumenti/depo_sistem_181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0"/>
            <a:ext cx="2381250" cy="1790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Higijena okoliša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2143116"/>
            <a:ext cx="7467600" cy="4429156"/>
          </a:xfrm>
        </p:spPr>
        <p:txBody>
          <a:bodyPr>
            <a:normAutofit fontScale="92500" lnSpcReduction="20000"/>
          </a:bodyPr>
          <a:lstStyle/>
          <a:p>
            <a:r>
              <a:rPr lang="hr-HR" dirty="0"/>
              <a:t>Ima cilj istražiti štetne posljedice ekoloških čimbenika na ljudsko zdravlje (utjecaje fizikalnih, bioloških i kemijskih čimbenika). </a:t>
            </a:r>
          </a:p>
          <a:p>
            <a:r>
              <a:rPr lang="hr-HR" dirty="0"/>
              <a:t>Do sada je najviše uspjeha postignuto u saniranju bioloških uzročnika zaraznih bolesti. </a:t>
            </a:r>
          </a:p>
          <a:p>
            <a:r>
              <a:rPr lang="hr-HR" dirty="0"/>
              <a:t>Sve je više štetnog djelovanja čovjeka i onečišćenja okoliša brojnim štetnim kemijskim tvarima i fizikalnim čimbenicima.</a:t>
            </a:r>
          </a:p>
        </p:txBody>
      </p:sp>
      <p:pic>
        <p:nvPicPr>
          <p:cNvPr id="62466" name="Picture 2" descr="http://www.niscafe.com/images/stories/2013-mart/deponij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142852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Školska higijena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r-HR" dirty="0"/>
              <a:t>Preventivna medicinska disciplina</a:t>
            </a:r>
          </a:p>
          <a:p>
            <a:r>
              <a:rPr lang="hr-HR" dirty="0"/>
              <a:t>Negativan utjecaj </a:t>
            </a:r>
            <a:r>
              <a:rPr lang="hr-HR" dirty="0" err="1"/>
              <a:t>noksi</a:t>
            </a:r>
            <a:r>
              <a:rPr lang="hr-HR" dirty="0"/>
              <a:t> na zdravlje djece svede na minimum </a:t>
            </a:r>
          </a:p>
          <a:p>
            <a:r>
              <a:rPr lang="hr-HR" dirty="0"/>
              <a:t>B</a:t>
            </a:r>
            <a:r>
              <a:rPr lang="vi-VN" dirty="0"/>
              <a:t>rine se za očuvanje i unapređenje zdravlja učenika. </a:t>
            </a:r>
            <a:endParaRPr lang="hr-HR" dirty="0"/>
          </a:p>
          <a:p>
            <a:r>
              <a:rPr lang="vi-VN" dirty="0"/>
              <a:t>Velika se </a:t>
            </a:r>
            <a:r>
              <a:rPr lang="hr-HR" dirty="0"/>
              <a:t>p</a:t>
            </a:r>
            <a:r>
              <a:rPr lang="vi-VN" dirty="0"/>
              <a:t>ozornost posvećuje stalnom i redovitom zdravstvenom nadzoru svih polaznika. </a:t>
            </a:r>
          </a:p>
          <a:p>
            <a:r>
              <a:rPr lang="vi-VN" dirty="0"/>
              <a:t>Uhranjenost učenika često je loša, nedovoljna i pogrešna. </a:t>
            </a:r>
            <a:endParaRPr lang="hr-HR" dirty="0"/>
          </a:p>
          <a:p>
            <a:r>
              <a:rPr lang="hr-HR" dirty="0"/>
              <a:t>Š</a:t>
            </a:r>
            <a:r>
              <a:rPr lang="vi-VN" dirty="0"/>
              <a:t>kolske kuhinje za dopunsku prehranu.</a:t>
            </a:r>
            <a:endParaRPr lang="hr-H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Školska higijena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Prati fizički i psihološki razvoj školske djece</a:t>
            </a:r>
            <a:br>
              <a:rPr lang="hr-HR" dirty="0"/>
            </a:br>
            <a:endParaRPr lang="hr-HR" dirty="0"/>
          </a:p>
          <a:p>
            <a:r>
              <a:rPr lang="hr-HR" dirty="0"/>
              <a:t>Štiti njihovo zdravlje</a:t>
            </a:r>
            <a:br>
              <a:rPr lang="hr-HR" dirty="0"/>
            </a:br>
            <a:endParaRPr lang="hr-HR" dirty="0"/>
          </a:p>
          <a:p>
            <a:r>
              <a:rPr lang="hr-HR" dirty="0"/>
              <a:t>Nastoji osigurati dobre sanitarno-higijenske uvjete školovanja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Školska higijena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500034" y="1928802"/>
            <a:ext cx="3657600" cy="4525963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80000"/>
              </a:lnSpc>
              <a:buNone/>
            </a:pPr>
            <a:endParaRPr lang="hr-HR" sz="3200" dirty="0"/>
          </a:p>
          <a:p>
            <a:pPr>
              <a:lnSpc>
                <a:spcPct val="80000"/>
              </a:lnSpc>
            </a:pPr>
            <a:r>
              <a:rPr lang="hr-HR" sz="3200" dirty="0"/>
              <a:t>Na </a:t>
            </a:r>
            <a:r>
              <a:rPr lang="hr-HR" sz="3200" b="1" dirty="0"/>
              <a:t>fizičko zdravlje </a:t>
            </a:r>
          </a:p>
          <a:p>
            <a:pPr lvl="1">
              <a:lnSpc>
                <a:spcPct val="120000"/>
              </a:lnSpc>
            </a:pPr>
            <a:r>
              <a:rPr lang="hr-HR" sz="2500" dirty="0"/>
              <a:t>čistoća prostora, </a:t>
            </a:r>
          </a:p>
          <a:p>
            <a:pPr lvl="1">
              <a:lnSpc>
                <a:spcPct val="120000"/>
              </a:lnSpc>
            </a:pPr>
            <a:r>
              <a:rPr lang="hr-HR" sz="2500" dirty="0"/>
              <a:t>ventilacija, </a:t>
            </a:r>
          </a:p>
          <a:p>
            <a:pPr lvl="1">
              <a:lnSpc>
                <a:spcPct val="120000"/>
              </a:lnSpc>
            </a:pPr>
            <a:r>
              <a:rPr lang="hr-HR" sz="2500" dirty="0"/>
              <a:t>grijanje, </a:t>
            </a:r>
          </a:p>
          <a:p>
            <a:pPr lvl="1">
              <a:lnSpc>
                <a:spcPct val="120000"/>
              </a:lnSpc>
            </a:pPr>
            <a:r>
              <a:rPr lang="hr-HR" sz="2500" dirty="0"/>
              <a:t>osvjetljenje,</a:t>
            </a:r>
          </a:p>
          <a:p>
            <a:pPr lvl="1">
              <a:lnSpc>
                <a:spcPct val="120000"/>
              </a:lnSpc>
            </a:pPr>
            <a:r>
              <a:rPr lang="hr-HR" sz="2500" dirty="0"/>
              <a:t>gustoća smještaja u učionicama, </a:t>
            </a:r>
          </a:p>
          <a:p>
            <a:pPr lvl="1">
              <a:lnSpc>
                <a:spcPct val="120000"/>
              </a:lnSpc>
            </a:pPr>
            <a:r>
              <a:rPr lang="hr-HR" sz="2500" dirty="0"/>
              <a:t>oblik, veličina i stanje školskog namještaja,</a:t>
            </a:r>
          </a:p>
          <a:p>
            <a:pPr lvl="1">
              <a:lnSpc>
                <a:spcPct val="120000"/>
              </a:lnSpc>
            </a:pPr>
            <a:r>
              <a:rPr lang="hr-HR" sz="2500" dirty="0"/>
              <a:t>opterećenost nastavnim programima </a:t>
            </a:r>
          </a:p>
          <a:p>
            <a:pPr lvl="1">
              <a:lnSpc>
                <a:spcPct val="120000"/>
              </a:lnSpc>
            </a:pPr>
            <a:r>
              <a:rPr lang="hr-HR" sz="2500" dirty="0"/>
              <a:t>zdravstveno stanje nastavnog i ostalog školskog osoblja koje dnevno dolazi u dodir s njima. </a:t>
            </a:r>
          </a:p>
          <a:p>
            <a:endParaRPr lang="hr-HR" dirty="0"/>
          </a:p>
          <a:p>
            <a:endParaRPr lang="hr-HR" dirty="0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214810" y="1928802"/>
            <a:ext cx="3657600" cy="4525963"/>
          </a:xfrm>
        </p:spPr>
        <p:txBody>
          <a:bodyPr>
            <a:normAutofit fontScale="55000" lnSpcReduction="20000"/>
          </a:bodyPr>
          <a:lstStyle/>
          <a:p>
            <a:endParaRPr lang="hr-HR" sz="2800" dirty="0"/>
          </a:p>
          <a:p>
            <a:r>
              <a:rPr lang="hr-HR" sz="2800" b="1" dirty="0"/>
              <a:t>Na psihičko zdravlje </a:t>
            </a:r>
            <a:endParaRPr lang="hr-HR" sz="2800" dirty="0"/>
          </a:p>
          <a:p>
            <a:pPr lvl="1"/>
            <a:r>
              <a:rPr lang="hr-HR" sz="2400" dirty="0"/>
              <a:t> pedagoške metode i režim izvođenja nastave,</a:t>
            </a:r>
          </a:p>
          <a:p>
            <a:pPr lvl="1"/>
            <a:r>
              <a:rPr lang="hr-HR" sz="2400" dirty="0"/>
              <a:t>opterećenost nastavnim obavezama, </a:t>
            </a:r>
          </a:p>
          <a:p>
            <a:pPr lvl="1"/>
            <a:r>
              <a:rPr lang="hr-HR" sz="2400" dirty="0"/>
              <a:t>ocjenjivanje, </a:t>
            </a:r>
          </a:p>
          <a:p>
            <a:pPr lvl="1"/>
            <a:r>
              <a:rPr lang="hr-HR" sz="2400" dirty="0"/>
              <a:t>kažnjavanje i </a:t>
            </a:r>
          </a:p>
          <a:p>
            <a:pPr lvl="1"/>
            <a:r>
              <a:rPr lang="hr-HR" sz="2400" dirty="0"/>
              <a:t>međusobni odnosi djece</a:t>
            </a:r>
          </a:p>
          <a:p>
            <a:endParaRPr lang="hr-HR" dirty="0"/>
          </a:p>
        </p:txBody>
      </p:sp>
      <p:sp>
        <p:nvSpPr>
          <p:cNvPr id="5" name="TekstniOkvir 4"/>
          <p:cNvSpPr txBox="1"/>
          <p:nvPr/>
        </p:nvSpPr>
        <p:spPr>
          <a:xfrm>
            <a:off x="500034" y="1285860"/>
            <a:ext cx="7358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Djeca provedu prosječno oko 30h/tjedno, 3-6h /dnevno, najviše sjedeći. Na … zdravlje djece utječe:</a:t>
            </a:r>
          </a:p>
          <a:p>
            <a:endParaRPr lang="hr-H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Školska higijena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idx="1"/>
          </p:nvPr>
        </p:nvSpPr>
        <p:spPr>
          <a:xfrm>
            <a:off x="457200" y="1600200"/>
            <a:ext cx="7758138" cy="4525963"/>
          </a:xfrm>
        </p:spPr>
        <p:txBody>
          <a:bodyPr>
            <a:normAutofit fontScale="77500" lnSpcReduction="20000"/>
          </a:bodyPr>
          <a:lstStyle/>
          <a:p>
            <a:r>
              <a:rPr lang="hr-HR" dirty="0"/>
              <a:t>Povoljni utjecaji školske sredine na dijete:</a:t>
            </a:r>
          </a:p>
          <a:p>
            <a:pPr lvl="1"/>
            <a:r>
              <a:rPr lang="hr-HR" sz="2800" dirty="0"/>
              <a:t>razvija radne navike, red i disciplinu,</a:t>
            </a:r>
          </a:p>
          <a:p>
            <a:pPr lvl="1"/>
            <a:r>
              <a:rPr lang="hr-HR" sz="2800" dirty="0"/>
              <a:t>odgovornost za obaveze, prijateljstvo i socijalnu adaptaciju u široj sredini </a:t>
            </a:r>
          </a:p>
          <a:p>
            <a:pPr lvl="1"/>
            <a:r>
              <a:rPr lang="hr-HR" sz="2800" dirty="0"/>
              <a:t>bez škole nema stjecanja znanja i obrazovanja;</a:t>
            </a:r>
          </a:p>
          <a:p>
            <a:pPr lvl="1"/>
            <a:r>
              <a:rPr lang="hr-HR" sz="2800" dirty="0"/>
              <a:t>značaj promicanja zdravlja</a:t>
            </a:r>
          </a:p>
          <a:p>
            <a:r>
              <a:rPr lang="hr-HR" sz="3200" dirty="0"/>
              <a:t>Školska higijena traži kompromisna rješenja za pomirenje negativnih i pozitivnih utjecaja školske sredine. </a:t>
            </a:r>
          </a:p>
          <a:p>
            <a:r>
              <a:rPr lang="hr-HR" sz="3200" dirty="0"/>
              <a:t>Saniranjem negativnih utjecaja doprinosi čuvanju i što manjem oštećenju  fizičkog i psihičkog zdravlja učenika</a:t>
            </a:r>
          </a:p>
          <a:p>
            <a:endParaRPr lang="hr-HR" sz="3200" dirty="0"/>
          </a:p>
          <a:p>
            <a:endParaRPr lang="hr-H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/>
              <a:t>Školska higijena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571612"/>
            <a:ext cx="7467600" cy="4554551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hr-HR" sz="1800" dirty="0"/>
              <a:t>Analizira uvijete u kojima predškolska i školska djeca borave i rade tijekom školskih sati.</a:t>
            </a:r>
          </a:p>
          <a:p>
            <a:pPr>
              <a:lnSpc>
                <a:spcPct val="80000"/>
              </a:lnSpc>
            </a:pPr>
            <a:r>
              <a:rPr lang="hr-HR" sz="1800" dirty="0"/>
              <a:t>Podrazumijeva:</a:t>
            </a:r>
          </a:p>
          <a:p>
            <a:pPr lvl="1">
              <a:lnSpc>
                <a:spcPct val="120000"/>
              </a:lnSpc>
            </a:pPr>
            <a:r>
              <a:rPr lang="hr-HR" sz="1600" dirty="0"/>
              <a:t>planski periodičan nadzor nad svim školskim objektima (školska zgrada, dvorište, sale za tjelesni odgoj) i prostorijama (učionice, kabineti, holovi i hodnici, WC-i , kuhinje i td.); </a:t>
            </a:r>
          </a:p>
          <a:p>
            <a:pPr lvl="1">
              <a:lnSpc>
                <a:spcPct val="120000"/>
              </a:lnSpc>
            </a:pPr>
            <a:r>
              <a:rPr lang="hr-HR" sz="1600" dirty="0"/>
              <a:t>provjera zdravstvene ispravnosti (a u nekim slučajevima i energetskog sastava) obroka koji se djeci serviraju, kao i vode koju piju (ukoliko školski objekt nije vezan na gradsku vodovodnu mrežu); </a:t>
            </a:r>
          </a:p>
          <a:p>
            <a:pPr lvl="1">
              <a:lnSpc>
                <a:spcPct val="120000"/>
              </a:lnSpc>
            </a:pPr>
            <a:r>
              <a:rPr lang="hr-HR" sz="1600" dirty="0"/>
              <a:t>planiranje i sastavljanje obroka za djecu u vrtićima i školama;</a:t>
            </a:r>
          </a:p>
          <a:p>
            <a:pPr lvl="1">
              <a:lnSpc>
                <a:spcPct val="120000"/>
              </a:lnSpc>
            </a:pPr>
            <a:r>
              <a:rPr lang="hr-HR" sz="1600" dirty="0"/>
              <a:t>edukacija zaposlenih i djece o različitim temama koje su za njih interesantne (</a:t>
            </a:r>
            <a:r>
              <a:rPr lang="hr-HR" sz="1600" dirty="0" err="1"/>
              <a:t>npr</a:t>
            </a:r>
            <a:r>
              <a:rPr lang="hr-HR" sz="1600" dirty="0"/>
              <a:t>. Osobna higijena, pravilna ishrana, voda za piće, ušljivost, održavanje higijene u kuhinjama i trpezarijama, dezinfekcija, vođenje preventivnih kartona za zaposlene i td.). </a:t>
            </a:r>
          </a:p>
          <a:p>
            <a:endParaRPr lang="hr-HR" sz="18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E4EBE15-501D-6B4C-88A9-74F45BAB77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776288"/>
            <a:ext cx="9144000" cy="1470025"/>
          </a:xfrm>
        </p:spPr>
        <p:txBody>
          <a:bodyPr/>
          <a:lstStyle/>
          <a:p>
            <a:r>
              <a:rPr lang="hr-HR" dirty="0"/>
              <a:t>Karakteristike </a:t>
            </a:r>
            <a:r>
              <a:rPr lang="hr-HR" dirty="0" err="1"/>
              <a:t>škloske</a:t>
            </a:r>
            <a:r>
              <a:rPr lang="hr-HR" dirty="0"/>
              <a:t> zgrade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13A78E6-78F0-4542-9922-A58DFAE03C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895793-A113-EB47-9B91-453CD78D4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548" y="2420887"/>
            <a:ext cx="7342867" cy="413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880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Plan i program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Prvi tjedan: predavanja</a:t>
            </a:r>
          </a:p>
          <a:p>
            <a:endParaRPr lang="hr-HR" dirty="0"/>
          </a:p>
          <a:p>
            <a:r>
              <a:rPr lang="hr-HR" dirty="0"/>
              <a:t>Drugi tjedan: vježbe</a:t>
            </a:r>
          </a:p>
          <a:p>
            <a:pPr lvl="3"/>
            <a:r>
              <a:rPr lang="hr-HR" dirty="0"/>
              <a:t>Dom zdravlja</a:t>
            </a:r>
          </a:p>
          <a:p>
            <a:pPr lvl="3"/>
            <a:r>
              <a:rPr lang="hr-HR" dirty="0"/>
              <a:t>Predškolska ustanova</a:t>
            </a:r>
          </a:p>
          <a:p>
            <a:pPr lvl="3"/>
            <a:r>
              <a:rPr lang="hr-HR" dirty="0"/>
              <a:t>Osnovna škola</a:t>
            </a:r>
          </a:p>
          <a:p>
            <a:pPr lvl="3"/>
            <a:r>
              <a:rPr lang="hr-HR" dirty="0"/>
              <a:t>Srednja škola</a:t>
            </a:r>
          </a:p>
          <a:p>
            <a:pPr lvl="3"/>
            <a:endParaRPr lang="hr-HR" dirty="0"/>
          </a:p>
          <a:p>
            <a:r>
              <a:rPr lang="hr-HR" dirty="0"/>
              <a:t>Treći tjedan: seminari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Školska higijena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/>
              <a:t>Lokacija škole:</a:t>
            </a:r>
          </a:p>
          <a:p>
            <a:pPr lvl="1"/>
            <a:r>
              <a:rPr lang="hr-HR" dirty="0"/>
              <a:t>Zemljište – ocjedno, suho, </a:t>
            </a:r>
            <a:br>
              <a:rPr lang="hr-HR" dirty="0"/>
            </a:br>
            <a:r>
              <a:rPr lang="hr-HR" dirty="0"/>
              <a:t>porozno, izdašno osunčano,</a:t>
            </a:r>
            <a:br>
              <a:rPr lang="hr-HR" dirty="0"/>
            </a:br>
            <a:r>
              <a:rPr lang="hr-HR" dirty="0"/>
              <a:t>dobro provjetreno, ravno, </a:t>
            </a:r>
            <a:br>
              <a:rPr lang="hr-HR" dirty="0"/>
            </a:br>
            <a:r>
              <a:rPr lang="hr-HR" dirty="0"/>
              <a:t>dovoljno prostrano</a:t>
            </a:r>
          </a:p>
          <a:p>
            <a:pPr lvl="1"/>
            <a:r>
              <a:rPr lang="hr-HR" dirty="0"/>
              <a:t>Locirana u centru </a:t>
            </a:r>
            <a:r>
              <a:rPr lang="hr-HR" dirty="0" err="1"/>
              <a:t>mikrorejona</a:t>
            </a:r>
            <a:r>
              <a:rPr lang="hr-HR" dirty="0"/>
              <a:t> stambene zone (grad). Srednje škole se lociraju na spajanju nekoliko </a:t>
            </a:r>
            <a:r>
              <a:rPr lang="hr-HR" dirty="0" err="1"/>
              <a:t>mikrorejona</a:t>
            </a:r>
            <a:r>
              <a:rPr lang="hr-HR" dirty="0"/>
              <a:t>.</a:t>
            </a:r>
          </a:p>
          <a:p>
            <a:pPr lvl="1"/>
            <a:r>
              <a:rPr lang="hr-HR" dirty="0"/>
              <a:t>Lokacija treba da osigura školski neizgrađeni – slobodan prostor i izgrađeni prostor prema higijenskim normativima</a:t>
            </a:r>
          </a:p>
        </p:txBody>
      </p:sp>
      <p:pic>
        <p:nvPicPr>
          <p:cNvPr id="5122" name="Picture 2" descr="http://os-zturkovica-kutjevo.skole.hr/upload/os-zturkovica-kutjevo/images/multistatic/26/Image/mapa%20i%20adre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0"/>
            <a:ext cx="4657725" cy="35242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Škola treba biti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hr-HR" dirty="0"/>
              <a:t>Lako pristupačna</a:t>
            </a:r>
          </a:p>
          <a:p>
            <a:r>
              <a:rPr lang="hr-HR" dirty="0"/>
              <a:t>Što dalje od zagađivača, izvora aerozagađenja i buke, prometnih raskrsnica;</a:t>
            </a:r>
          </a:p>
          <a:p>
            <a:r>
              <a:rPr lang="hr-HR" dirty="0"/>
              <a:t>U blizini parkova ili rekreativnih površina</a:t>
            </a:r>
          </a:p>
          <a:p>
            <a:r>
              <a:rPr lang="hr-HR" dirty="0"/>
              <a:t>Da učenik ne treba pješačiti više od 20  min od škole do kuće ili do najbližeg bus-stajališta;</a:t>
            </a:r>
          </a:p>
          <a:p>
            <a:r>
              <a:rPr lang="hr-HR" dirty="0"/>
              <a:t>Da bude dovoljno udaljena od susjednih zgrada (25m), visokog drveća i </a:t>
            </a:r>
            <a:r>
              <a:rPr lang="hr-HR" dirty="0" err="1"/>
              <a:t>sl</a:t>
            </a:r>
            <a:r>
              <a:rPr lang="hr-HR" dirty="0"/>
              <a:t>, što bi zaklanjalo ili smanjivalo  osvjetljenje u razredima</a:t>
            </a:r>
          </a:p>
          <a:p>
            <a:r>
              <a:rPr lang="hr-HR" dirty="0"/>
              <a:t>Buka – 40dB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Karakteristike školske zgrade</a:t>
            </a:r>
          </a:p>
        </p:txBody>
      </p:sp>
      <p:sp>
        <p:nvSpPr>
          <p:cNvPr id="5" name="Rezervirano mjesto sadržaja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hr-HR"/>
          </a:p>
        </p:txBody>
      </p:sp>
      <p:pic>
        <p:nvPicPr>
          <p:cNvPr id="4098" name="Picture 2" descr="http://www.bijeljina.org/podaci/news/id6205/dvoriste%20Osnovne%20skole%20Sveti%20Sava%20u%20Crnjelovu%20proglaseno%20za%20najuredjenije%20u%20Opstini%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2285992"/>
            <a:ext cx="4648200" cy="3286148"/>
          </a:xfrm>
          <a:prstGeom prst="rect">
            <a:avLst/>
          </a:prstGeom>
          <a:noFill/>
        </p:spPr>
      </p:pic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/>
              <a:t>Za slobodan prostor osigurati 20 m</a:t>
            </a:r>
            <a:r>
              <a:rPr lang="hr-HR" baseline="30000" dirty="0"/>
              <a:t>2 </a:t>
            </a:r>
            <a:r>
              <a:rPr lang="hr-HR" dirty="0"/>
              <a:t>(slobodni tereni, sala za tjelesno, zelenilo, teren za odmor učenika u slobodno vrijeme)</a:t>
            </a:r>
          </a:p>
          <a:p>
            <a:r>
              <a:rPr lang="hr-HR" dirty="0"/>
              <a:t>Najmanje treba osigurati 4,5 m</a:t>
            </a:r>
            <a:r>
              <a:rPr lang="hr-HR" baseline="30000" dirty="0"/>
              <a:t>2</a:t>
            </a:r>
            <a:r>
              <a:rPr lang="hr-HR" dirty="0"/>
              <a:t> izgrađenog terena po učeniku.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/>
              <a:t>Centralni ulaz se ne postavlja centralno, već bočno. Za škole s 300 učenika i više trebaju dva ulaza. Za zgrade na više katova, to znači i dva stepeništa.</a:t>
            </a:r>
          </a:p>
          <a:p>
            <a:r>
              <a:rPr lang="hr-HR" dirty="0"/>
              <a:t>Školska kuhinja i školska ambulanta trebaju imati zasebne ulaze.</a:t>
            </a:r>
          </a:p>
          <a:p>
            <a:endParaRPr lang="hr-HR" dirty="0"/>
          </a:p>
        </p:txBody>
      </p:sp>
      <p:sp>
        <p:nvSpPr>
          <p:cNvPr id="5" name="Rezervirano mjesto sadržaja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hr-HR"/>
          </a:p>
        </p:txBody>
      </p:sp>
      <p:pic>
        <p:nvPicPr>
          <p:cNvPr id="43010" name="Picture 2" descr="http://ss-tehnicka-vt.skole.hr/upload/ss-tehnicka-vt/album/10/large_img_31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916832"/>
            <a:ext cx="5238750" cy="39243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Prostorne preporuke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hr-HR" dirty="0"/>
              <a:t>Hodnik: prostran i funkcionalan da omogući komunikaciju većeg broja ljudi.</a:t>
            </a:r>
          </a:p>
          <a:p>
            <a:r>
              <a:rPr lang="hr-HR" dirty="0"/>
              <a:t>Stepenište: </a:t>
            </a:r>
          </a:p>
          <a:p>
            <a:pPr lvl="1"/>
            <a:r>
              <a:rPr lang="hr-HR" dirty="0"/>
              <a:t>dobro osvijetljeno (prirodnim i vještačkim osvjetljenjem)</a:t>
            </a:r>
          </a:p>
          <a:p>
            <a:pPr lvl="1"/>
            <a:r>
              <a:rPr lang="hr-HR" dirty="0"/>
              <a:t>Širina stepeništa 1,6 – 2,0m</a:t>
            </a:r>
          </a:p>
          <a:p>
            <a:pPr lvl="1"/>
            <a:r>
              <a:rPr lang="hr-HR" dirty="0"/>
              <a:t>Dubina stepenica 22-24cm, visina 14-15cm (za niže razrede) /17cm (za više razrede)</a:t>
            </a:r>
          </a:p>
          <a:p>
            <a:pPr lvl="1"/>
            <a:r>
              <a:rPr lang="hr-HR" dirty="0"/>
              <a:t>Poslije 12 stepenica gradi se stajalište</a:t>
            </a:r>
          </a:p>
          <a:p>
            <a:pPr lvl="1"/>
            <a:r>
              <a:rPr lang="hr-HR" dirty="0"/>
              <a:t>Izbjegavaju se spiralna stepeništa i liftovi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hr-HR"/>
          </a:p>
        </p:txBody>
      </p:sp>
      <p:pic>
        <p:nvPicPr>
          <p:cNvPr id="6146" name="Picture 2" descr="http://os-stenjevec-zg.skole.hr/upload/os-stenjevec-zg/album/4/large_img_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0"/>
            <a:ext cx="5112991" cy="3857652"/>
          </a:xfrm>
          <a:prstGeom prst="rect">
            <a:avLst/>
          </a:prstGeom>
          <a:noFill/>
        </p:spPr>
      </p:pic>
      <p:pic>
        <p:nvPicPr>
          <p:cNvPr id="6148" name="Picture 4" descr="http://www.palelive.com/images/stories/foto-vijesti/osnovna_skola_pale_stepenis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861048"/>
            <a:ext cx="5500726" cy="33051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Prostorne preporuke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428736"/>
            <a:ext cx="7467600" cy="5429264"/>
          </a:xfrm>
        </p:spPr>
        <p:txBody>
          <a:bodyPr>
            <a:normAutofit fontScale="77500" lnSpcReduction="20000"/>
          </a:bodyPr>
          <a:lstStyle/>
          <a:p>
            <a:r>
              <a:rPr lang="hr-HR" dirty="0"/>
              <a:t>Visina svih prostorija 3,5m (osim sale za tjelesno)</a:t>
            </a:r>
            <a:br>
              <a:rPr lang="hr-HR" dirty="0"/>
            </a:br>
            <a:endParaRPr lang="hr-HR" dirty="0"/>
          </a:p>
          <a:p>
            <a:r>
              <a:rPr lang="hr-HR" dirty="0"/>
              <a:t>Uglovi zidnih spojnica trebaju biti zaobljeni</a:t>
            </a:r>
          </a:p>
          <a:p>
            <a:pPr>
              <a:buNone/>
            </a:pPr>
            <a:endParaRPr lang="hr-HR" dirty="0"/>
          </a:p>
          <a:p>
            <a:r>
              <a:rPr lang="hr-HR" dirty="0"/>
              <a:t>Učionički prostor se postavlja na osunčanu stranu zgrade, a na suprotnu stranu se postavljaju ostale prostorije</a:t>
            </a:r>
            <a:br>
              <a:rPr lang="hr-HR" dirty="0"/>
            </a:br>
            <a:endParaRPr lang="hr-HR" dirty="0"/>
          </a:p>
          <a:p>
            <a:r>
              <a:rPr lang="hr-HR" dirty="0"/>
              <a:t>Poželjno je centralno grijanje, radijatori ispod prozora</a:t>
            </a:r>
            <a:br>
              <a:rPr lang="hr-HR" dirty="0"/>
            </a:br>
            <a:endParaRPr lang="hr-HR" dirty="0"/>
          </a:p>
          <a:p>
            <a:r>
              <a:rPr lang="hr-HR" dirty="0"/>
              <a:t>Ventilacija – izbor kvalitetnog i pravilnog građevinskog materijala i specijalnom konstrukcijom prozora</a:t>
            </a:r>
            <a:br>
              <a:rPr lang="hr-HR" dirty="0"/>
            </a:br>
            <a:endParaRPr lang="hr-HR" dirty="0"/>
          </a:p>
          <a:p>
            <a:r>
              <a:rPr lang="hr-HR" dirty="0"/>
              <a:t>Keramičke ili </a:t>
            </a:r>
            <a:r>
              <a:rPr lang="hr-HR" dirty="0" err="1"/>
              <a:t>teraca</a:t>
            </a:r>
            <a:r>
              <a:rPr lang="hr-HR" dirty="0"/>
              <a:t> pločice u hodnike i sanitarne čvorove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01576F4-7C10-BE48-BBC8-8E6D90658C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hr-HR" dirty="0"/>
              <a:t>UČIONICA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6E3C45D4-9022-6E41-9314-AAC10EDF34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698F913-DB32-E94C-AD61-271FC7002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2252904"/>
            <a:ext cx="6984776" cy="464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1118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/>
              <a:t>Prostorne preporuke - učionica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sz="2400" dirty="0"/>
              <a:t>Najveći utjecaj na fizičko zdravlje učenika</a:t>
            </a:r>
          </a:p>
          <a:p>
            <a:r>
              <a:rPr lang="hr-HR" sz="2400" dirty="0"/>
              <a:t>Prostorno se planira za 30 učenika </a:t>
            </a:r>
          </a:p>
          <a:p>
            <a:r>
              <a:rPr lang="hr-HR" sz="2400" dirty="0" err="1"/>
              <a:t>Max</a:t>
            </a:r>
            <a:r>
              <a:rPr lang="hr-HR" sz="2400" dirty="0"/>
              <a:t> dimenzije učionice 9x6.5m</a:t>
            </a:r>
            <a:endParaRPr lang="hr-HR" sz="2400" baseline="30000" dirty="0"/>
          </a:p>
          <a:p>
            <a:r>
              <a:rPr lang="hr-HR" sz="2400" dirty="0"/>
              <a:t>Ukupno p= 55m</a:t>
            </a:r>
            <a:r>
              <a:rPr lang="hr-HR" sz="2400" baseline="30000" dirty="0"/>
              <a:t>2</a:t>
            </a:r>
            <a:r>
              <a:rPr lang="hr-HR" sz="2400" dirty="0"/>
              <a:t>;po učeniku 1.8 – 2.0m</a:t>
            </a:r>
            <a:r>
              <a:rPr lang="hr-HR" sz="2400" baseline="30000" dirty="0"/>
              <a:t>2</a:t>
            </a:r>
            <a:endParaRPr lang="hr-HR" sz="2400" dirty="0"/>
          </a:p>
          <a:p>
            <a:r>
              <a:rPr lang="hr-HR" sz="2400" dirty="0"/>
              <a:t>Na svakog učenika otpada 5m</a:t>
            </a:r>
            <a:r>
              <a:rPr lang="hr-HR" sz="2400" baseline="30000" dirty="0"/>
              <a:t>3</a:t>
            </a:r>
            <a:r>
              <a:rPr lang="hr-HR" sz="2400" dirty="0"/>
              <a:t> prostora</a:t>
            </a:r>
          </a:p>
          <a:p>
            <a:r>
              <a:rPr lang="hr-HR" sz="2400" dirty="0"/>
              <a:t>Odijeljene učionice nižih od viših razreda (niži razredi u prizemlju)</a:t>
            </a:r>
          </a:p>
          <a:p>
            <a:endParaRPr lang="hr-HR" sz="2400" dirty="0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hr-HR"/>
          </a:p>
        </p:txBody>
      </p:sp>
      <p:pic>
        <p:nvPicPr>
          <p:cNvPr id="5" name="Picture 6" descr="http://www.zagreb.hr/UserDocsImages/XV%20gimnazija_nove%20ucioni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654562"/>
            <a:ext cx="4648200" cy="51323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slov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800" dirty="0"/>
              <a:t>Klupe treba da su odmaknute od svih zidova po 1m</a:t>
            </a:r>
            <a:br>
              <a:rPr lang="hr-HR" sz="2800" dirty="0"/>
            </a:br>
            <a:endParaRPr lang="hr-HR" sz="2800" dirty="0"/>
          </a:p>
          <a:p>
            <a:r>
              <a:rPr lang="hr-HR" sz="2800" dirty="0"/>
              <a:t>Razmak među redovima je 60-70cm</a:t>
            </a:r>
            <a:br>
              <a:rPr lang="hr-HR" sz="2800" dirty="0"/>
            </a:br>
            <a:endParaRPr lang="hr-HR" sz="2800" dirty="0"/>
          </a:p>
          <a:p>
            <a:r>
              <a:rPr lang="hr-HR" sz="2800" dirty="0"/>
              <a:t>Udaljenost prve klupe treba da je 1.8-2.0m</a:t>
            </a:r>
            <a:br>
              <a:rPr lang="hr-HR" sz="2800" dirty="0"/>
            </a:br>
            <a:endParaRPr lang="hr-HR" sz="2800" dirty="0"/>
          </a:p>
          <a:p>
            <a:r>
              <a:rPr lang="hr-HR" sz="2800" dirty="0"/>
              <a:t>Katedra postavljena na stranu, suprotno od ploče i 1.5m udaljena od klupa</a:t>
            </a:r>
            <a:endParaRPr lang="hr-HR" dirty="0"/>
          </a:p>
          <a:p>
            <a:endParaRPr lang="hr-HR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/>
              <a:t>Prostorne preporuke - učionica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757758"/>
          </a:xfrm>
        </p:spPr>
        <p:txBody>
          <a:bodyPr>
            <a:normAutofit/>
          </a:bodyPr>
          <a:lstStyle/>
          <a:p>
            <a:r>
              <a:rPr lang="hr-HR" dirty="0"/>
              <a:t>Zidovi ofarbani pastelnim bojama (svijetle nijanse) i to do visine 1.8m masnom bojom</a:t>
            </a:r>
          </a:p>
          <a:p>
            <a:r>
              <a:rPr lang="hr-HR" dirty="0"/>
              <a:t>Podovi od plastičnih materijala koji se lako vlažno čiste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511DFC-FAD5-4446-858E-6F7EA92CF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372" y="4095750"/>
            <a:ext cx="3492500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Predmet uključuje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r-HR" dirty="0"/>
              <a:t>Školska sredina i zdravlje učenika</a:t>
            </a:r>
          </a:p>
          <a:p>
            <a:r>
              <a:rPr lang="hr-HR" dirty="0"/>
              <a:t>Higijena školskih prostorija, namještaja, učila,…</a:t>
            </a:r>
          </a:p>
          <a:p>
            <a:r>
              <a:rPr lang="hr-HR" dirty="0"/>
              <a:t>Morbiditet školske djece</a:t>
            </a:r>
          </a:p>
          <a:p>
            <a:r>
              <a:rPr lang="hr-HR" dirty="0"/>
              <a:t>Predškolske ustanove</a:t>
            </a:r>
          </a:p>
          <a:p>
            <a:r>
              <a:rPr lang="hr-HR" dirty="0"/>
              <a:t>Sportski trening</a:t>
            </a:r>
          </a:p>
          <a:p>
            <a:r>
              <a:rPr lang="hr-HR" dirty="0"/>
              <a:t>Higijena sportskih objekata, opreme,…</a:t>
            </a:r>
          </a:p>
          <a:p>
            <a:r>
              <a:rPr lang="hr-HR" dirty="0"/>
              <a:t>Prehrana sportaša</a:t>
            </a:r>
          </a:p>
          <a:p>
            <a:r>
              <a:rPr lang="hr-HR" dirty="0"/>
              <a:t>Seminari </a:t>
            </a:r>
          </a:p>
          <a:p>
            <a:r>
              <a:rPr lang="hr-HR" dirty="0"/>
              <a:t>Vježbe 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214290"/>
            <a:ext cx="6804248" cy="610890"/>
          </a:xfrm>
        </p:spPr>
        <p:txBody>
          <a:bodyPr vert="horz">
            <a:noAutofit/>
          </a:bodyPr>
          <a:lstStyle/>
          <a:p>
            <a:r>
              <a:rPr lang="hr-HR" sz="2800" dirty="0"/>
              <a:t>Prostorne preporuke - učionica</a:t>
            </a:r>
          </a:p>
        </p:txBody>
      </p:sp>
      <p:pic>
        <p:nvPicPr>
          <p:cNvPr id="6" name="Picture 2" descr="http://www.prozorivrata.com/images/prozori1/11-duco-prozori-u-skolam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6492" r="16492"/>
          <a:stretch>
            <a:fillRect/>
          </a:stretch>
        </p:blipFill>
        <p:spPr bwMode="auto">
          <a:xfrm>
            <a:off x="928662" y="1857364"/>
            <a:ext cx="4114800" cy="4114800"/>
          </a:xfrm>
          <a:prstGeom prst="rect">
            <a:avLst/>
          </a:prstGeom>
          <a:noFill/>
        </p:spPr>
      </p:pic>
      <p:sp>
        <p:nvSpPr>
          <p:cNvPr id="3" name="Rezervirano mjesto sadržaja 2"/>
          <p:cNvSpPr>
            <a:spLocks noGrp="1"/>
          </p:cNvSpPr>
          <p:nvPr>
            <p:ph type="body" sz="half" idx="2"/>
          </p:nvPr>
        </p:nvSpPr>
        <p:spPr>
          <a:xfrm>
            <a:off x="5652120" y="857208"/>
            <a:ext cx="3053866" cy="6000792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hr-HR" sz="1800" dirty="0"/>
              <a:t>Prozori su specijalno konstruirani i daju svjetlosni koeficijent u odnosu 1:4 do najviše 1:5; imaju idealan upadni i otvorni kut.</a:t>
            </a:r>
            <a:br>
              <a:rPr lang="hr-HR" sz="1800" dirty="0"/>
            </a:br>
            <a:r>
              <a:rPr lang="hr-HR" sz="1800" dirty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hr-HR" sz="1800" dirty="0"/>
              <a:t>Osvjetljenje treba da dolazi s lijeve strane, a ako dolazi s dvije strane, onda s lijeve mora biti jače za 1/3.</a:t>
            </a:r>
            <a:br>
              <a:rPr lang="hr-HR" sz="1800" dirty="0"/>
            </a:br>
            <a:endParaRPr lang="hr-HR" sz="1800" dirty="0"/>
          </a:p>
          <a:p>
            <a:pPr>
              <a:buFont typeface="Arial" pitchFamily="34" charset="0"/>
              <a:buChar char="•"/>
            </a:pPr>
            <a:r>
              <a:rPr lang="hr-HR" sz="1800" dirty="0"/>
              <a:t>Osvjetljenje (prirodno ili vještačko) učeničkog prostora treba biti od najmanje 100 </a:t>
            </a:r>
            <a:r>
              <a:rPr lang="hr-HR" sz="1800" dirty="0" err="1"/>
              <a:t>luxa</a:t>
            </a:r>
            <a:endParaRPr lang="hr-HR" sz="1800" dirty="0"/>
          </a:p>
          <a:p>
            <a:pPr>
              <a:buFont typeface="Arial" pitchFamily="34" charset="0"/>
              <a:buChar char="•"/>
            </a:pPr>
            <a:endParaRPr lang="hr-HR" sz="22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/>
              <a:t>Prostorne preporuke - učionica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714488"/>
            <a:ext cx="7467600" cy="4411675"/>
          </a:xfrm>
        </p:spPr>
        <p:txBody>
          <a:bodyPr>
            <a:normAutofit fontScale="92500" lnSpcReduction="10000"/>
          </a:bodyPr>
          <a:lstStyle/>
          <a:p>
            <a:r>
              <a:rPr lang="hr-HR" dirty="0"/>
              <a:t>Prirodna ventilacija treba da osigura najmanje 20 </a:t>
            </a:r>
            <a:r>
              <a:rPr lang="hr-HR" sz="2800" dirty="0"/>
              <a:t>m</a:t>
            </a:r>
            <a:r>
              <a:rPr lang="hr-HR" sz="2800" baseline="30000" dirty="0"/>
              <a:t>3</a:t>
            </a:r>
            <a:r>
              <a:rPr lang="hr-HR" dirty="0"/>
              <a:t> čistog zraka po svakom učeniku (za vrijeme jednog sata trebale bi se 4x desiti izmjene zraka)</a:t>
            </a:r>
            <a:br>
              <a:rPr lang="hr-HR" dirty="0"/>
            </a:br>
            <a:endParaRPr lang="hr-HR" dirty="0"/>
          </a:p>
          <a:p>
            <a:r>
              <a:rPr lang="hr-HR" dirty="0"/>
              <a:t>Temperatura u učionici bi trebala biti 20°C, a u ostalim prostorijama 18°C, u sali za tjelesni odgoj 16°C</a:t>
            </a:r>
            <a:br>
              <a:rPr lang="hr-HR" dirty="0"/>
            </a:br>
            <a:endParaRPr lang="hr-HR" dirty="0"/>
          </a:p>
          <a:p>
            <a:r>
              <a:rPr lang="hr-HR" dirty="0"/>
              <a:t>Relativna vlažnost 40-60%</a:t>
            </a:r>
          </a:p>
          <a:p>
            <a:pPr>
              <a:buNone/>
            </a:pPr>
            <a:endParaRPr lang="hr-HR" dirty="0"/>
          </a:p>
          <a:p>
            <a:endParaRPr lang="hr-HR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hr-HR" dirty="0"/>
              <a:t>Prostorne preporuke – ostale prostorije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dirty="0"/>
              <a:t>Garderoba treba biti izvan učionice (vlažna odjeća)</a:t>
            </a:r>
            <a:br>
              <a:rPr lang="hr-HR" dirty="0"/>
            </a:br>
            <a:endParaRPr lang="hr-HR" dirty="0"/>
          </a:p>
          <a:p>
            <a:r>
              <a:rPr lang="hr-HR" dirty="0"/>
              <a:t>WC treba da bude prostran, svijetao, dobro ventiliran i po mogućnosti grijan. </a:t>
            </a:r>
          </a:p>
          <a:p>
            <a:r>
              <a:rPr lang="hr-HR" dirty="0"/>
              <a:t>Postavljaju se u krilo zgrada (u školama s kanalizacijom)</a:t>
            </a:r>
          </a:p>
          <a:p>
            <a:r>
              <a:rPr lang="hr-HR" dirty="0"/>
              <a:t>Treba postojati </a:t>
            </a:r>
            <a:r>
              <a:rPr lang="hr-HR" dirty="0" err="1"/>
              <a:t>predprostor</a:t>
            </a:r>
            <a:r>
              <a:rPr lang="hr-HR" dirty="0"/>
              <a:t> s umivaonikom, dobro ventiliran. U toaletima za dječake u </a:t>
            </a:r>
            <a:r>
              <a:rPr lang="hr-HR" dirty="0" err="1"/>
              <a:t>predprostoru</a:t>
            </a:r>
            <a:r>
              <a:rPr lang="hr-HR" dirty="0"/>
              <a:t> se nalaze i pisoari.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/>
              <a:t>Prostorne preporuke – ostale prostorije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dirty="0"/>
              <a:t>Na 100 učenika potrebne su 4 WC kabine, a na svaku dalju stotinu još po 3.</a:t>
            </a:r>
            <a:br>
              <a:rPr lang="hr-HR" dirty="0"/>
            </a:br>
            <a:r>
              <a:rPr lang="hr-HR" dirty="0"/>
              <a:t> </a:t>
            </a:r>
          </a:p>
          <a:p>
            <a:r>
              <a:rPr lang="hr-HR" dirty="0"/>
              <a:t>Na 20 učenika se postavlja 1 pisoar</a:t>
            </a:r>
            <a:br>
              <a:rPr lang="hr-HR" dirty="0"/>
            </a:br>
            <a:endParaRPr lang="hr-HR" dirty="0"/>
          </a:p>
          <a:p>
            <a:r>
              <a:rPr lang="hr-HR" dirty="0"/>
              <a:t>Na 100 učenica treba 6 WC kabina, a na svaku dalju stotinu još 4.   </a:t>
            </a:r>
          </a:p>
          <a:p>
            <a:endParaRPr lang="hr-HR" dirty="0"/>
          </a:p>
        </p:txBody>
      </p:sp>
      <p:pic>
        <p:nvPicPr>
          <p:cNvPr id="5" name="Picture 2" descr="http://cdn.saznajlako.com/wp-content/uploads/2013/11/sticanje-navika-kod-dece.jpg?e2ff4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908720"/>
            <a:ext cx="4713386" cy="2356693"/>
          </a:xfrm>
          <a:prstGeom prst="rect">
            <a:avLst/>
          </a:prstGeom>
          <a:noFill/>
        </p:spPr>
      </p:pic>
      <p:pic>
        <p:nvPicPr>
          <p:cNvPr id="12290" name="Picture 2" descr="http://arhiva.alo.rs/resources/img/01-11-2013/single_news/819455-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789040"/>
            <a:ext cx="4762500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/>
              <a:t>Prizemno ili u posebno </a:t>
            </a:r>
            <a:br>
              <a:rPr lang="hr-HR" dirty="0"/>
            </a:br>
            <a:r>
              <a:rPr lang="hr-HR" dirty="0"/>
              <a:t>krilo zgrade postavljena</a:t>
            </a:r>
          </a:p>
          <a:p>
            <a:r>
              <a:rPr lang="hr-HR" dirty="0"/>
              <a:t>Treba imati 300-400m</a:t>
            </a:r>
            <a:r>
              <a:rPr lang="hr-HR" baseline="30000" dirty="0"/>
              <a:t>2</a:t>
            </a:r>
            <a:r>
              <a:rPr lang="hr-HR" dirty="0"/>
              <a:t> </a:t>
            </a:r>
          </a:p>
          <a:p>
            <a:pPr lvl="1"/>
            <a:r>
              <a:rPr lang="hr-HR" dirty="0"/>
              <a:t>OŠ s 8 – 16 odjeljenja imaju 1 salu 24x12m</a:t>
            </a:r>
          </a:p>
          <a:p>
            <a:pPr lvl="1"/>
            <a:r>
              <a:rPr lang="hr-HR" dirty="0"/>
              <a:t>OŠ s &gt;16 odjeljenja 1 salu 26x15m</a:t>
            </a:r>
          </a:p>
          <a:p>
            <a:r>
              <a:rPr lang="hr-HR" dirty="0"/>
              <a:t>Visina treba biti minimalno 5m </a:t>
            </a:r>
          </a:p>
          <a:p>
            <a:r>
              <a:rPr lang="hr-HR" dirty="0"/>
              <a:t>Pod bi trebao biti od plastičnih masa</a:t>
            </a:r>
          </a:p>
          <a:p>
            <a:endParaRPr lang="hr-HR" dirty="0"/>
          </a:p>
        </p:txBody>
      </p:sp>
      <p:pic>
        <p:nvPicPr>
          <p:cNvPr id="9218" name="Picture 2" descr="http://www.osuc.edu.ba/images/galerija/sa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02687" y="0"/>
            <a:ext cx="3441313" cy="2143140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/>
              <a:t>Prostorne preporuke – </a:t>
            </a:r>
            <a:br>
              <a:rPr lang="hr-HR" dirty="0"/>
            </a:br>
            <a:r>
              <a:rPr lang="hr-HR" dirty="0"/>
              <a:t>sala za tjelesno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/>
              <a:t>Prostorne preporuke – </a:t>
            </a:r>
            <a:r>
              <a:rPr lang="hr-HR" dirty="0" err="1"/>
              <a:t>pretprostor</a:t>
            </a:r>
            <a:r>
              <a:rPr lang="hr-HR" dirty="0"/>
              <a:t> u sali za tjelesno</a:t>
            </a:r>
          </a:p>
        </p:txBody>
      </p:sp>
      <p:sp>
        <p:nvSpPr>
          <p:cNvPr id="5" name="Rezervirano mjesto sadržaja 4"/>
          <p:cNvSpPr>
            <a:spLocks noGrp="1"/>
          </p:cNvSpPr>
          <p:nvPr>
            <p:ph sz="half" idx="1"/>
          </p:nvPr>
        </p:nvSpPr>
        <p:spPr>
          <a:xfrm>
            <a:off x="386750" y="2205181"/>
            <a:ext cx="4038600" cy="4525963"/>
          </a:xfrm>
        </p:spPr>
        <p:txBody>
          <a:bodyPr/>
          <a:lstStyle/>
          <a:p>
            <a:r>
              <a:rPr lang="hr-HR" dirty="0"/>
              <a:t>Sanitarni čvor (svlačionice, garderobni ormari, WC, umivaonici, kupatilo) i prostor za smještaj rekvizita površine 30-50m</a:t>
            </a:r>
            <a:r>
              <a:rPr lang="hr-HR" baseline="30000" dirty="0"/>
              <a:t>2</a:t>
            </a:r>
            <a:endParaRPr lang="hr-HR" dirty="0"/>
          </a:p>
          <a:p>
            <a:pPr>
              <a:buNone/>
            </a:pPr>
            <a:endParaRPr lang="hr-HR" dirty="0"/>
          </a:p>
        </p:txBody>
      </p:sp>
      <p:sp>
        <p:nvSpPr>
          <p:cNvPr id="6" name="Rezervirano mjesto sadržaja 5"/>
          <p:cNvSpPr>
            <a:spLocks noGrp="1"/>
          </p:cNvSpPr>
          <p:nvPr>
            <p:ph sz="half" idx="2"/>
          </p:nvPr>
        </p:nvSpPr>
        <p:spPr>
          <a:xfrm>
            <a:off x="4663440" y="2011997"/>
            <a:ext cx="4038600" cy="4525963"/>
          </a:xfrm>
        </p:spPr>
        <p:txBody>
          <a:bodyPr/>
          <a:lstStyle/>
          <a:p>
            <a:endParaRPr lang="hr-HR" dirty="0"/>
          </a:p>
        </p:txBody>
      </p:sp>
      <p:pic>
        <p:nvPicPr>
          <p:cNvPr id="7" name="Picture 2" descr="http://www.info026.com/wp-content/uploads/2012/04/sportska-hala-svlacioni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9326" y="2780928"/>
            <a:ext cx="4095750" cy="27241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Tjelesni odgoj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Povećava izdržljivost, snagu, brzinu</a:t>
            </a:r>
          </a:p>
          <a:p>
            <a:r>
              <a:rPr lang="hr-HR" dirty="0" err="1"/>
              <a:t>Podstiče</a:t>
            </a:r>
            <a:r>
              <a:rPr lang="hr-HR" dirty="0"/>
              <a:t> rast i razvoj</a:t>
            </a:r>
          </a:p>
          <a:p>
            <a:r>
              <a:rPr lang="hr-HR" dirty="0"/>
              <a:t>Intenzivira metaboličke procese</a:t>
            </a:r>
          </a:p>
          <a:p>
            <a:r>
              <a:rPr lang="hr-HR" dirty="0"/>
              <a:t>Otkriva eventualne sklonosti prema nekom sportu</a:t>
            </a:r>
          </a:p>
          <a:p>
            <a:r>
              <a:rPr lang="hr-HR" dirty="0"/>
              <a:t>Potiskuje loše navike</a:t>
            </a:r>
          </a:p>
          <a:p>
            <a:r>
              <a:rPr lang="hr-HR" dirty="0" err="1"/>
              <a:t>Podstiče</a:t>
            </a:r>
            <a:r>
              <a:rPr lang="hr-HR" dirty="0"/>
              <a:t> druženje, druželjubivost, motivaciju, težnju ka uspjehu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Tjelesni odgoj</a:t>
            </a:r>
          </a:p>
        </p:txBody>
      </p:sp>
      <p:pic>
        <p:nvPicPr>
          <p:cNvPr id="38914" name="Picture 2" descr="http://www.antikvarijat-nostrimus.hr/db/images/IMAGE001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822118"/>
            <a:ext cx="3000395" cy="4286279"/>
          </a:xfrm>
          <a:prstGeom prst="rect">
            <a:avLst/>
          </a:prstGeom>
          <a:noFill/>
        </p:spPr>
      </p:pic>
      <p:sp>
        <p:nvSpPr>
          <p:cNvPr id="6" name="Rezervirano mjesto sadržaja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hr-HR" dirty="0"/>
              <a:t>Prilagođen uzrastu i spolu</a:t>
            </a:r>
          </a:p>
          <a:p>
            <a:r>
              <a:rPr lang="hr-HR" dirty="0"/>
              <a:t>Postepeno povećavanje mišićne snage, koordinacije pokreta, gipkosti</a:t>
            </a:r>
          </a:p>
          <a:p>
            <a:r>
              <a:rPr lang="hr-HR" dirty="0"/>
              <a:t>Nesposobnost (privremena ili trajna)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Školski namještaj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600200"/>
            <a:ext cx="7758138" cy="4525963"/>
          </a:xfrm>
        </p:spPr>
        <p:txBody>
          <a:bodyPr/>
          <a:lstStyle/>
          <a:p>
            <a:r>
              <a:rPr lang="hr-HR" dirty="0"/>
              <a:t>Treba da odgovara uzrastu učenika</a:t>
            </a:r>
          </a:p>
          <a:p>
            <a:r>
              <a:rPr lang="hr-HR" dirty="0"/>
              <a:t>Samo neophodan namještaj</a:t>
            </a:r>
          </a:p>
          <a:p>
            <a:r>
              <a:rPr lang="hr-HR" dirty="0"/>
              <a:t>Jednostavan, stabilan, lako pristupačan, lako pokretljiv</a:t>
            </a:r>
          </a:p>
          <a:p>
            <a:r>
              <a:rPr lang="hr-HR" dirty="0"/>
              <a:t>Izrađen tako da se sve površine mogu lako očistiti .</a:t>
            </a:r>
          </a:p>
          <a:p>
            <a:r>
              <a:rPr lang="hr-HR" dirty="0"/>
              <a:t>Površine ravne, glatke, </a:t>
            </a:r>
            <a:br>
              <a:rPr lang="hr-HR" dirty="0"/>
            </a:br>
            <a:r>
              <a:rPr lang="hr-HR" dirty="0"/>
              <a:t>rubovi zaobljeni</a:t>
            </a:r>
          </a:p>
        </p:txBody>
      </p:sp>
      <p:sp>
        <p:nvSpPr>
          <p:cNvPr id="8196" name="AutoShape 4" descr="data:image/jpeg;base64,/9j/4AAQSkZJRgABAQAAAQABAAD/2wCEAAkGBhQSEBUUEhQWFRQVFBcUFRgXFxcYGBUVGBUXFBgXFxgYHSYeFxojGhgXHy8gIycpLCwsFx4xNTAqNSYrLCkBCQoKDgwOGg8PGiwlHiQsLDQvKSwsLCksLCwsKiksKiwsNiwsLywpLCksLCwsKSwpKSwsLCwsLCwsKSwsLCwsLP/AABEIAMkA+wMBIgACEQEDEQH/xAAcAAEAAgMBAQEAAAAAAAAAAAAABgcDBAUCAQj/xABHEAABAwEDBgkHCwIGAwAAAAABAAIDEQQSIQUGBzFRkRMiQWFxgaGxwTJScnOSssIUIyQlMzRCYoKi0YOzQ1Njo/DxFRd0/8QAGQEBAQADAQAAAAAAAAAAAAAAAAQCAwUB/8QAMREAAgIBAgQCCgICAwAAAAAAAAECAxEEEiExQVGB8BMiMjM0QmFxkbEF0SNEFEPB/9oADAMBAAIRAxEAPwC8UREAREQBERAEREARFhltbG+U9o6SF42lzPUs8jMi578vQj8degE+FFzrRnlGPJY53TRo8StUtRXHnJGxUzfJEhRRZmd73ao2jrJUjsk99jXbQD0JXdCx4ieTqlD2jMiItxrCIiAIiIAiVWOW0NaKucGjnIHegMiLQOXYf8wdv8LJHlaE6pGe0PFa1bB8mvyZ7JdmbaLGydp1OB6CCslVsMAiIgCIiAIiIAix2iYMY5x1NaXHoAqonPn5X7JmHIXHXz0C1WXQr9pmyFcp+yiYVXiSZrfKIHSQO9QG1Zxzu/GWjY3Bc21vLhVxLjzknvUctfFeyimOkfVlhWjOGzs1ytNPN43u1XNkz2irRjXu3AfyoOJQMKcngvUT8a7x2qaWvsfLCNy0kFzLPybbhNE2QCl4athBIPaFtKP5mWisDm+a87iA7vqpAurTPfBSOfZHbJo4udmUhDAKkgvkjYKc7wXdV0OUeBqulpHs96wlw1xvY/tufEuTBJXEcoqOvFc3We88C7TJbDxK+hWhI7Fb82vrWnMxQMsR7srhXGupTjN6a9COYkdtfFQRrhgpPm3lFjGvD3BoqCKnXUEYbdQVmjmoz4k+pjuhwJOi41ozoib5Ic7oFBvK51ozvd+ENb01cfALoT1lMfm/BDHT2S6EqWKa1MZ5Tmt6SB3qDWrOCV/43dANB2LnPeSanXtUc/5OPyxKI6J/MycWjOmBv4i70WnvNAuXaM9/MjpzuPgP5UYJ518uDapJ/wAhdLlwKI6Stc+J1LRnNM//ABLvM0AduvtXOkmJNSSTtNSViLUvcyklZOftNspjCMeSPfCc6+mVYl8pzrAyM4mKyx5Qe3yXuHQSFqYr6Fkm1yZ40mdOPOKdv+Keuh7wtyLO+Ya7h6WnwK4UcZcaAEnYBU7gs77HcxleyIfndxvZbU76KiFt3ytmqVdfVIkUOeLuWNp6HEd4K3Is62nXG6p5AQT1aqqt8oZ92CCoDnTvHI3itrz0JO8hSfM69lCDhb5gjJpwcQDXFvIXSYk1xw7V0KpahvDf6JbIUpZwTKDKzHODTVjnVutdQONBU8WtdQ2LdWjk/IkMGMcYDuVx4zz0vdVx3reXTjux6xz5Yz6pqZXe4WeUsoXCN5aDqJDSRXrVRZPfWNp/KBuw8CrnIVMCHgpJov8ALle0dFcFzv5BcEy3Rvi0damC8TaljhlqEkPIuSXmCVqMdju/52ry4rzyrE9JjmLPR8jfOaHeybvxKZVVXZKdaL30WnCkEUcaAilXCtDTADr5RVZrVbcoN+2sczudhEo/23E9i62mvlGrCi3g599SlZxeCZ5yuZJZZo7zbzo3BoqKl1Ktw9IBQ7J5c2OMOBDgwBw5agU6FyJs6WNwlZJEdj2uZ7wC9sy9C7U8f86lJqLp2Sy44KKa4wWMnYnmOyi1XN21WOO0tcMHtPWFkAP/ACijcpdShYPTA0IZTt7l5oV5LqLDJkfHVOvtXwNKyNJKONNY7V4DGWFeS1ZK7AvjmHlBHSEPTHVfQ5exGvTISTQCp2DE7higMNV6DVunJ7m4yXYx+d1D7Pldi0rdl2x2f7WavM26yvQXVcepq3Rpm+hg5o+3NupZobA9/kNJG2mHW44DeorbdLcDDSzwVPnuF7tkx3NC5dqz0tlrNGuc7YGgmngNyqjo383nz9jW7u3nz9yfTwxxCs07GAaw03zvFGjeuBlDSHYYcI2OndtOLdzaN3kqPRZm2mc1mcG+mS524al2bJo8gZi+sh/NgNwW9U1Q+pg3NnCtmk622gmOzMuA4XY2+DABvqtOPNC3Wk1nfcBxo91T7DcFZVkyc1goxoaNjQAOxbbbMs/Speyhs7shWS9G0DacJekPObrdzce1WFo6cGSSQsFGRgho2AOFBU4mlSMVgEVMaL3o3xmndtvf3KeCyqlJ2LJhakq3gsBERdQ5QVV54WXg8oy8gljZIOkC4e0Eq1FX2lOxkGzzCoIvRk9NHAUOvAPUurjuqZRppYsODZHU3LpwZDmlHEjdTaeKN7qV6lI8xrHGbOHFrTI17g55ALjjeHJhgRq2KUqOnQqS3Sf4KbdU4txSINZMwpCaySNbtABcfALdtuZETYJS0vdJwbrhJ1OukigFOXbXWpYvhCsjpKorkSvUWPqV7ozlo9wOtzKkk1JLXc/MSrCVZZtngMomPkbM6PqdVg7aKzljo36mOzMtSvWz3RgttjbLE+N4q17HMcNrXAtPYV+UbdYHQyvjdg6N7mO6WuLT3L9aqj9JubYjyi6QDiyXZeatKO/c2v6llqeCTGnfForyN8jdT3jmDitmLLNpb5MzuwrJll1BQdJ7lz48nGlaKFYayy07MWelrZrcHdLRVb8ekSX8cbXe1/KjHAEbV5Nf+wvHXB9BlomUWkVv4oyOuv8AC6EGf0DtdR04qvCTsG9fA0E0pisHp630Pd8u5bNgy5DM8NY8VNdeAwBcceTAFdO0cDF9rO3nDAXfudQd6q3IGbssxeYX3JGCoxoaOBbh2jrXmDJ00jG3Wvkkq4PrUkEGlCTqoajFeR0sMmW+RPLbn7Y4fs4zIfzEu7G3W71GcqaWLS4FsLRE3m4v7WU719sWYMr8ZXtYNg4x36gpDYMybPHjcvna/jbhqC34qhyMcSZXHy+32t1GmV9ddyrR1kU7Sulk3RnO81me2MHXTjv7MAekq04rIAKUAGwYDcMFsRwgbT1Lz02OEVgbF14kSybo2ssdC5plO15w9kYKSWfJ7WCjQGjY0Bo3BbrnLxeWtyb5sySxyPrIQvTo8FuWTJMsmppA2nAduJ6guxZs2Wj7RxdzDAb9Z7FthTOXJGqV0Y82RqOIk0AJOwLqWXN2V3lUYOfE7h4lSaz2RjBRjQ3oHftWZVQ0qXtE09U37JBc/cmCz5NlfG5wkrG0OBoRWRodSmqoqFq6JB8270eX03LraVD9Wyc74v7gXP0TM+ZeeZo/fIV5KKV0UvPM9Um6ZN+eRPkRFaRhRrSHY+EsLzyxubJ1A3Xftc5SVa2UrJwsMkZ/GxzPaaR4rCcd0WjKLxJMiWji2VY9u1rXdYqx3gpsqv0dWq7MGnlLmHrF4fuCtBT6SWa8djdqViee4RF8JVZOVvnHY3MysLgxlDHs53t5N7DvVjsdUVXBzpyA208Eb5jkY6rXgVNMDTWMagEHkpzro2UlrQK1IwJoBU7aagooSVdkl3KJvfCP0N9QHS3A3gYZCaESFmonBwryAmgLRvUy4V22nUFAtJtpJMDC6uD3nk81o1da8vui4NYFMXvRU1vbWWn5gN2K32tXazRzWZbppb7nNEbQ4FtPKc4gVqDhQHYpBPose3GOdp5ntLTvaXdygZduSeGQIwj/ALXn5E08iktszJtUf4GPH5JG9zrp7Foy5vWlovGzzXTy3CRrprFVim3yPco4cuTGla0mSthXWJphiDs1Lw5ZKTPcI7Wa892cGnlMcDuvd4XbsVmAlmIA47w/mq4VPbVRzJOEjOv3CpLk9vzj/wBPurDL5GcV1OrE3rWQuHJrWLUKk0G04Bdmy5uyv1gMHPr3fzRbIwlLhFGMpRjxbOQFs2ayvfgxpPR4nUFJrJm1EzyqvPPq3DxquoGhowAAHUAFXDSP5mSz1S+VFVZXy7wM5gDL0jTRxrxQS0Ophi4gdGKsfJuSGRsaS0F90Xjr41MaV1CqqXN9nyvKl84h8xeegvLvdBCuoLZpoRy2Y6mbwkfaIiK0iCIiAh+lU/VzueWP3q+C19FTKWY9XvSLNpWP0D+qz4l50X/dj0N73qOXv157lcfcPz1RNERFYSBERAVw9gsGUnmRo4KYl7HFtbhLr1R6JJaaY0IKnLssRNiMpkbcAqXNN4U28WuC+5WyPHaY7krajWDqLTtaeQqF2jRYbxMdoAFcL0ePWQ7HcFHssqb2LKZTuhYlueGSyLOiyO8m0wH+qz+VuRW6Nwq17COZwPcVQmWbcYJXsEgPBvLL7Ri5zTQ3ScQKimGumxeY885xqtE4/qO/lYLUy6oz/wCMujL6tLg6lMceSp7lhE1DTvVVWXLFuEfDSxvlhFLxmiFCPTu3gPzalr5SysxgEsTpWNOtokmvMcPw0D8eb+NU1tst+cGUaeGMltSWgqttIFpragD+CIby57u6i4eR9JM8JYHX52lvzhkDWua4k0EZGLgBQEv1mtKcvnLeVBO98orRwbSuugaBitVm5vDNtcMPJ39GVoEcdoeeVzG8wDWucank8sLoZU0iQtqGEyu2R+SOmQ8UdVVWQJLbpJu3q3am7eNBW7qJwA3KZ/8ArC2CHhLrL3+UHC/TpPEB5r38LaqnN55nslFPMmfch5zS263sszn/ACZjw4gxUdISGl93hHg3cA7Fo5FbuTrA2CJsbK3WCgLiXOPKS5xxJJqSedfn7IDzBlmAO4ro7Q2KQeaS4xOHP5RxCujPrOH5JYnvaaSP+bi9Nw8r9Iq7qG1W0bYRbwTXpuSSKo0i25k1rtEkRNGuawkHAuYAxzhTop1KZ5paMIzAXWxt6R9C0B5HBt5MWnFx18opTnVYCzu4Akg3X3rpP4iy7e6aEhfoPNya/YrO7zoIjvjatdMVOTckZ3NwilEp21WMQ258TQbjJHtabw1NvNAIpUmlMelT7NPNpkkZle53GdS6MKXeLide6ihmcBplGb17u3/tWVmUfoo9N/etFEU7mmu/7NtsnGrKZV2lWyiLKkAZUNMDSG1NA69KwkAnWaDFXXZpbzGuGotB3iqqXTXBS12N+1r2+y9h+PtVm5uTXrHAdsMe+4AVfDhNols41xZ0lx878pcBYbRJyiJwHpO4je1wXYVf6ZsoXLEyOuMswrztYC8/uuLZY8RbNNazJI5eiWxXpXScjWmnSaNHZfVqKFaK7BwdjvHW4gbhU/uc7cpqtdEcQRs1DzMIiLeaAiIgIXpYP0AeuZ7r190YD6L1N+I+K8aWvuLfXs9yRZtGbfovUz3SfFRv4hFa9w/PUmCIisJAiIgC42d2Wfktjll/EG3Wem7it3E16l2VVWmLLovx2cHBg4V/pOBawdQvH9QWq2e2LZsqjukkQPJGbs1utAigaXBlC97jxWXicXnfQYk05VdmbGYNmsbQQwSS8srwC6v5RqYOYdZK5+ibIXAWBsjhSS0HhnbbhFIx0Xcf1lTVY01KKTfM2XWtvC5Hl8YIIIqCKEHEEHkO1URnhksWa1zQt8gEPYMcGkBwFeapG2jVfKqLSo0fL20pUwNvcxvSAV6qLDVJbMnumfrYIlkjIslrmbFE0FzuU4BoGtzuYfxrqslshuBzK1uktqNRum7XrorP0b5MZBYXWjAvkvuJ2MYXAN7Cek8wVYyGuJ5cT141UNsNqj9SyE90mux1dG2QPlNua5wrHZqSu2GQ4RN6iC79POrvooxo7zf+S2Jt4UklPDSbQXeS0+i26OmqlC6dMNsSC6e6R+ec+ouAy1ORySMmHW1knfVSTSBlJ1utzIIeM1hETKanSPIvO6BgOhpWjpfsl3KjHAfaWdh6S1z2nsDVItFOb5c51qkaQGi5DUEVJHHeK68KNB53KZpubgu5SmlBTfRGnpOyM2zWexRx+TG2WOu0kMcXHnJDj1qc5gS3sm2fmYW+y9zfBcLTFBWyRO82cDqdHIO8BdDRhNeyeB5sjxvo/wCJbY8LWvoapetTn6/2QfOIfWUvr/4VjZkfdf6jvBV3nIKZSl9eO0NViZkn6MfWO7mqPT+/fj+zfd7leBDtOUPzdkf5sr2+01rvg7FMsxJr2T4Dsa5vsvc3wUf00w1yew+baGHeyRviF0NFs97J7fyveN9H/Erlwt8Cd8afH+yXqoNL1p4W3QQDUyME9Mj6H9rArfVI24/K8uS0xAl4MdDaQDtxXmofq4GmWZ5LbzasnB2SJuriBx6XcbxXTXxraCi+rfFYWCeT3NsIiL08CIiAg+lw/Qo+edvuPW3o3H0QdDPcC09Lf3WIf64/tvW7o3H0T2fcao38QVr3D89SWIiKwkCIiAxzzBjXOcaNaC5x2ACpO5UCYnZTyk1uP0iYvf8AlhHGO6MUHPRWfpTyxwVi4IHjTm5z8GONId1G/rXA0N5Fq6e1uHLwEfQKOkI67o6ipbPXsUOxVV6kHMtCKMNaABQAAAbAMAF6RFUSmOeYMaXONGtBcTsAFSdy/PmV8sG02uWZ343XgNjAbrR1NAVq6Ucs8FY+DaePObv6BQv8B+pVtZM3fqx1sIxfaGsZzQtD2E/qkP7QotQ3J7V0LNOlFbn1Jvmvb7uRbTj9nwzRzXmgjteVCclWe/NGzzpGM6i4A9i6eSbdTJttj858H7nGvYxfMy4L1tgH+pe9lpd4KWT3Sgvp/wClEVt3PzyLnC+oi65yyqNN1m49kk9aw/sI7ypjo6tF/J0X5b7Nz3EdhC4umezVsMb/ADLQ3c5j299Fm0R2m9ZHt82WvU5jfEFTLhd90U86fszb0qw3smSHzHxO6PnWtPY4rR0Q2itkkb5rwd7A34F3s/bPfybah/oud7FH+CiehyXCZvM07nPHiElwuX2EONMvPY5Gd4plOX1sZ3sYVP8AMb7u71p91qgGex+tJfSiP+2z+FPsxvsH+tPuNUlPxD8Si33C8DU0rQXslTflMbt0rB4rQ0OT1scjdkgO9jR8KmWV8lMtMD4ZQSyQUdQ0OsHAjViAufmtmnFYGOZE57g4gkvIJwrQcUAcp5Fe4PepEimvRuJ08pWwQwySu1Rsc89DWl3gqi0T2QyWt0jsSKuJ5wKk+09quSSMOBBAIOBBxBHOFgseTYoq8FGyO8am41ranaaDFJ17mn2PIWbItdzZREW01BERAEREBBdLX3aH13wOXR0dj6IOlv8AbaudpY+7w+tPuOXT0ffdB0t/tsUX+x4Fn/R57knREVpGERc3OPKws1llmOtjeKNrzxWjrcQvG8LLPUsvBUWkvK7rRbnMZxuDpZ4wOV5PGpzl5Df0hW5m1kYWSyRQD/DYA47XnF7utxJ61U2jfJJtOURI/jNs4MzieWVxIZXnred+lXYp6FnM31KL3jEF0CIipJiOZzZjxW5wdJJKwhtwXC2gGNaXmmhx18wwWDO7JDI8kPhjbRkMbLg2Njc015zQFSpaWW7NwlmmZ58Ujd7CFrlBYeOpnGbyvoUXFMRFQanEV/TWnepXo2s962NPmRvd1mjfiKhkb6sHWd4H8qxtF9n+cmdsYxvtEn4VyqFm1HTueK2yw0RF2TkkW0m2W/kufDFtx4/TI0nsqo1obtX2zNrWO3Fw+IKeZx2XhbHOzldDIB03DTtoqv0QykWsihxie12B4uLSK7PJIxU1nC2LKq+NUkWrluC/ZpmedDI3ewhVhodtHz7h50Tur7J38q3FghsTGFzmMa0u8otaAXU1VIGPWtsobpKXY1Qs2xce5U2fTfrOQ+p9xqnWYh+Zk9b8DVB8/wAfWT+iI/tCm2YZ+al9b8IXPq+JfiWWe4/BKERF1DnBERAEREAREQBERAQ3SVkqaeKIQxukuvLnXaVApQYVqepdPMuxPiswbI0tJoaHA+Q0YjkxBXfRavRLfvNvpHs2BERbTUFwc8c2nW6ARCXg6Ov+TeDiAQAcQaY1XeReSSksM9TaeUR3MrNBuT4XMv8ACPe++9927XCgaBU8UDn5SpEiIkksINtvLCIi9PAiIUB+fJ7NclfH5srmey8t8FZ+jKCkMrtsgb7La/EoFnIwf+QnDdXDOPXUk9pKszR9BdsLT5z3u/dd+FcvTR/zP6ZOjfL/ABffBJURF1DnBeRGASQBU6zTE01VPKvSIAiIgKi0iH6xd6EfcppmIeLN6Y91Q3SWKW8+pjPa4KX5hapvSb3Fcuv4n8nRn8P+CWIiLqHOCIiAIiIAiIgCIiAIiIAiIgCIiAIiIAiIgCIvMjqAmlaCtNqAom3S37VM7bLK7e8q481YLligH+m0npcLx71TNiybPJKYxE/hTraWkEVNSTWlBznBXrZIbkbG+a1rdwAXP0ie6UmXaprakjMiIugQhERAEREBU2lH78PUM96RSzME4TekzucoppT++t/+dnvyKU6PjhN+j41zI/E/n9HRl8P+P2S9ERdM5wREQBERAEREAREQBERAEREAREQBERAEREAREQHyi+oiAIiIAiIgCIiAqnSuPpjOezjse9SPR477XojPvqOaW/vUXqPjcu/o5djJ6Efe5cxfE+ex0f8AX89yboiLpnOCIiAIiIAiIgCIiAIiIAiIgCIiAIiIAiIgCIiAIiIAiIgCIiAIiICJ56Zj/LnNe2W49jCwAtq1wJrjTEHnx6F0M182/krMXXnua0Op5Iu7OU4k4ncF3EWv0Ud2/HE2eklt254BERbDWEREAREQBERAEREAREQBER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8198" name="AutoShape 6" descr="data:image/jpeg;base64,/9j/4AAQSkZJRgABAQAAAQABAAD/2wCEAAkGBhQSEBUUEhQWFRQVFBcUFRgXFxcYGBUVGBUXFBgXFxgYHSYeFxojGhgXHy8gIycpLCwsFx4xNTAqNSYrLCkBCQoKDgwOGg8PGiwlHiQsLDQvKSwsLCksLCwsKiksKiwsNiwsLywpLCksLCwsKSwpKSwsLCwsLCwsKSwsLCwsLP/AABEIAMkA+wMBIgACEQEDEQH/xAAcAAEAAgMBAQEAAAAAAAAAAAAABgcDBAUCAQj/xABHEAABAwEDBgkHCwIGAwAAAAABAAIDEQQSIQUGBzFRkRMiQWFxgaGxwTJScnOSssIUIyQlMzRCYoKi0YOzQ1Njo/DxFRd0/8QAGQEBAQADAQAAAAAAAAAAAAAAAAQCAwUB/8QAMREAAgIBAgQCCgICAwAAAAAAAAECAxEEEiExQVGB8BMiMjM0QmFxkbEF0SNEFEPB/9oADAMBAAIRAxEAPwC8UREAREQBERAEREARFhltbG+U9o6SF42lzPUs8jMi578vQj8degE+FFzrRnlGPJY53TRo8StUtRXHnJGxUzfJEhRRZmd73ao2jrJUjsk99jXbQD0JXdCx4ieTqlD2jMiItxrCIiAIiIAiVWOW0NaKucGjnIHegMiLQOXYf8wdv8LJHlaE6pGe0PFa1bB8mvyZ7JdmbaLGydp1OB6CCslVsMAiIgCIiAIiIAix2iYMY5x1NaXHoAqonPn5X7JmHIXHXz0C1WXQr9pmyFcp+yiYVXiSZrfKIHSQO9QG1Zxzu/GWjY3Bc21vLhVxLjzknvUctfFeyimOkfVlhWjOGzs1ytNPN43u1XNkz2irRjXu3AfyoOJQMKcngvUT8a7x2qaWvsfLCNy0kFzLPybbhNE2QCl4athBIPaFtKP5mWisDm+a87iA7vqpAurTPfBSOfZHbJo4udmUhDAKkgvkjYKc7wXdV0OUeBqulpHs96wlw1xvY/tufEuTBJXEcoqOvFc3We88C7TJbDxK+hWhI7Fb82vrWnMxQMsR7srhXGupTjN6a9COYkdtfFQRrhgpPm3lFjGvD3BoqCKnXUEYbdQVmjmoz4k+pjuhwJOi41ozoib5Ic7oFBvK51ozvd+ENb01cfALoT1lMfm/BDHT2S6EqWKa1MZ5Tmt6SB3qDWrOCV/43dANB2LnPeSanXtUc/5OPyxKI6J/MycWjOmBv4i70WnvNAuXaM9/MjpzuPgP5UYJ518uDapJ/wAhdLlwKI6Stc+J1LRnNM//ABLvM0AduvtXOkmJNSSTtNSViLUvcyklZOftNspjCMeSPfCc6+mVYl8pzrAyM4mKyx5Qe3yXuHQSFqYr6Fkm1yZ40mdOPOKdv+Keuh7wtyLO+Ya7h6WnwK4UcZcaAEnYBU7gs77HcxleyIfndxvZbU76KiFt3ytmqVdfVIkUOeLuWNp6HEd4K3Is62nXG6p5AQT1aqqt8oZ92CCoDnTvHI3itrz0JO8hSfM69lCDhb5gjJpwcQDXFvIXSYk1xw7V0KpahvDf6JbIUpZwTKDKzHODTVjnVutdQONBU8WtdQ2LdWjk/IkMGMcYDuVx4zz0vdVx3reXTjux6xz5Yz6pqZXe4WeUsoXCN5aDqJDSRXrVRZPfWNp/KBuw8CrnIVMCHgpJov8ALle0dFcFzv5BcEy3Rvi0damC8TaljhlqEkPIuSXmCVqMdju/52ry4rzyrE9JjmLPR8jfOaHeybvxKZVVXZKdaL30WnCkEUcaAilXCtDTADr5RVZrVbcoN+2sczudhEo/23E9i62mvlGrCi3g599SlZxeCZ5yuZJZZo7zbzo3BoqKl1Ktw9IBQ7J5c2OMOBDgwBw5agU6FyJs6WNwlZJEdj2uZ7wC9sy9C7U8f86lJqLp2Sy44KKa4wWMnYnmOyi1XN21WOO0tcMHtPWFkAP/ACijcpdShYPTA0IZTt7l5oV5LqLDJkfHVOvtXwNKyNJKONNY7V4DGWFeS1ZK7AvjmHlBHSEPTHVfQ5exGvTISTQCp2DE7higMNV6DVunJ7m4yXYx+d1D7Pldi0rdl2x2f7WavM26yvQXVcepq3Rpm+hg5o+3NupZobA9/kNJG2mHW44DeorbdLcDDSzwVPnuF7tkx3NC5dqz0tlrNGuc7YGgmngNyqjo383nz9jW7u3nz9yfTwxxCs07GAaw03zvFGjeuBlDSHYYcI2OndtOLdzaN3kqPRZm2mc1mcG+mS524al2bJo8gZi+sh/NgNwW9U1Q+pg3NnCtmk622gmOzMuA4XY2+DABvqtOPNC3Wk1nfcBxo91T7DcFZVkyc1goxoaNjQAOxbbbMs/Speyhs7shWS9G0DacJekPObrdzce1WFo6cGSSQsFGRgho2AOFBU4mlSMVgEVMaL3o3xmndtvf3KeCyqlJ2LJhakq3gsBERdQ5QVV54WXg8oy8gljZIOkC4e0Eq1FX2lOxkGzzCoIvRk9NHAUOvAPUurjuqZRppYsODZHU3LpwZDmlHEjdTaeKN7qV6lI8xrHGbOHFrTI17g55ALjjeHJhgRq2KUqOnQqS3Sf4KbdU4txSINZMwpCaySNbtABcfALdtuZETYJS0vdJwbrhJ1OukigFOXbXWpYvhCsjpKorkSvUWPqV7ozlo9wOtzKkk1JLXc/MSrCVZZtngMomPkbM6PqdVg7aKzljo36mOzMtSvWz3RgttjbLE+N4q17HMcNrXAtPYV+UbdYHQyvjdg6N7mO6WuLT3L9aqj9JubYjyi6QDiyXZeatKO/c2v6llqeCTGnfForyN8jdT3jmDitmLLNpb5MzuwrJll1BQdJ7lz48nGlaKFYayy07MWelrZrcHdLRVb8ekSX8cbXe1/KjHAEbV5Nf+wvHXB9BlomUWkVv4oyOuv8AC6EGf0DtdR04qvCTsG9fA0E0pisHp630Pd8u5bNgy5DM8NY8VNdeAwBcceTAFdO0cDF9rO3nDAXfudQd6q3IGbssxeYX3JGCoxoaOBbh2jrXmDJ00jG3Wvkkq4PrUkEGlCTqoajFeR0sMmW+RPLbn7Y4fs4zIfzEu7G3W71GcqaWLS4FsLRE3m4v7WU719sWYMr8ZXtYNg4x36gpDYMybPHjcvna/jbhqC34qhyMcSZXHy+32t1GmV9ddyrR1kU7Sulk3RnO81me2MHXTjv7MAekq04rIAKUAGwYDcMFsRwgbT1Lz02OEVgbF14kSybo2ssdC5plO15w9kYKSWfJ7WCjQGjY0Bo3BbrnLxeWtyb5sySxyPrIQvTo8FuWTJMsmppA2nAduJ6guxZs2Wj7RxdzDAb9Z7FthTOXJGqV0Y82RqOIk0AJOwLqWXN2V3lUYOfE7h4lSaz2RjBRjQ3oHftWZVQ0qXtE09U37JBc/cmCz5NlfG5wkrG0OBoRWRodSmqoqFq6JB8270eX03LraVD9Wyc74v7gXP0TM+ZeeZo/fIV5KKV0UvPM9Um6ZN+eRPkRFaRhRrSHY+EsLzyxubJ1A3Xftc5SVa2UrJwsMkZ/GxzPaaR4rCcd0WjKLxJMiWji2VY9u1rXdYqx3gpsqv0dWq7MGnlLmHrF4fuCtBT6SWa8djdqViee4RF8JVZOVvnHY3MysLgxlDHs53t5N7DvVjsdUVXBzpyA208Eb5jkY6rXgVNMDTWMagEHkpzro2UlrQK1IwJoBU7aagooSVdkl3KJvfCP0N9QHS3A3gYZCaESFmonBwryAmgLRvUy4V22nUFAtJtpJMDC6uD3nk81o1da8vui4NYFMXvRU1vbWWn5gN2K32tXazRzWZbppb7nNEbQ4FtPKc4gVqDhQHYpBPose3GOdp5ntLTvaXdygZduSeGQIwj/ALXn5E08iktszJtUf4GPH5JG9zrp7Foy5vWlovGzzXTy3CRrprFVim3yPco4cuTGla0mSthXWJphiDs1Lw5ZKTPcI7Wa892cGnlMcDuvd4XbsVmAlmIA47w/mq4VPbVRzJOEjOv3CpLk9vzj/wBPurDL5GcV1OrE3rWQuHJrWLUKk0G04Bdmy5uyv1gMHPr3fzRbIwlLhFGMpRjxbOQFs2ayvfgxpPR4nUFJrJm1EzyqvPPq3DxquoGhowAAHUAFXDSP5mSz1S+VFVZXy7wM5gDL0jTRxrxQS0Ophi4gdGKsfJuSGRsaS0F90Xjr41MaV1CqqXN9nyvKl84h8xeegvLvdBCuoLZpoRy2Y6mbwkfaIiK0iCIiAh+lU/VzueWP3q+C19FTKWY9XvSLNpWP0D+qz4l50X/dj0N73qOXv157lcfcPz1RNERFYSBERAVw9gsGUnmRo4KYl7HFtbhLr1R6JJaaY0IKnLssRNiMpkbcAqXNN4U28WuC+5WyPHaY7krajWDqLTtaeQqF2jRYbxMdoAFcL0ePWQ7HcFHssqb2LKZTuhYlueGSyLOiyO8m0wH+qz+VuRW6Nwq17COZwPcVQmWbcYJXsEgPBvLL7Ri5zTQ3ScQKimGumxeY885xqtE4/qO/lYLUy6oz/wCMujL6tLg6lMceSp7lhE1DTvVVWXLFuEfDSxvlhFLxmiFCPTu3gPzalr5SysxgEsTpWNOtokmvMcPw0D8eb+NU1tst+cGUaeGMltSWgqttIFpragD+CIby57u6i4eR9JM8JYHX52lvzhkDWua4k0EZGLgBQEv1mtKcvnLeVBO98orRwbSuugaBitVm5vDNtcMPJ39GVoEcdoeeVzG8wDWucank8sLoZU0iQtqGEyu2R+SOmQ8UdVVWQJLbpJu3q3am7eNBW7qJwA3KZ/8ArC2CHhLrL3+UHC/TpPEB5r38LaqnN55nslFPMmfch5zS263sszn/ACZjw4gxUdISGl93hHg3cA7Fo5FbuTrA2CJsbK3WCgLiXOPKS5xxJJqSedfn7IDzBlmAO4ro7Q2KQeaS4xOHP5RxCujPrOH5JYnvaaSP+bi9Nw8r9Iq7qG1W0bYRbwTXpuSSKo0i25k1rtEkRNGuawkHAuYAxzhTop1KZ5paMIzAXWxt6R9C0B5HBt5MWnFx18opTnVYCzu4Akg3X3rpP4iy7e6aEhfoPNya/YrO7zoIjvjatdMVOTckZ3NwilEp21WMQ258TQbjJHtabw1NvNAIpUmlMelT7NPNpkkZle53GdS6MKXeLide6ihmcBplGb17u3/tWVmUfoo9N/etFEU7mmu/7NtsnGrKZV2lWyiLKkAZUNMDSG1NA69KwkAnWaDFXXZpbzGuGotB3iqqXTXBS12N+1r2+y9h+PtVm5uTXrHAdsMe+4AVfDhNols41xZ0lx878pcBYbRJyiJwHpO4je1wXYVf6ZsoXLEyOuMswrztYC8/uuLZY8RbNNazJI5eiWxXpXScjWmnSaNHZfVqKFaK7BwdjvHW4gbhU/uc7cpqtdEcQRs1DzMIiLeaAiIgIXpYP0AeuZ7r190YD6L1N+I+K8aWvuLfXs9yRZtGbfovUz3SfFRv4hFa9w/PUmCIisJAiIgC42d2Wfktjll/EG3Wem7it3E16l2VVWmLLovx2cHBg4V/pOBawdQvH9QWq2e2LZsqjukkQPJGbs1utAigaXBlC97jxWXicXnfQYk05VdmbGYNmsbQQwSS8srwC6v5RqYOYdZK5+ibIXAWBsjhSS0HhnbbhFIx0Xcf1lTVY01KKTfM2XWtvC5Hl8YIIIqCKEHEEHkO1URnhksWa1zQt8gEPYMcGkBwFeapG2jVfKqLSo0fL20pUwNvcxvSAV6qLDVJbMnumfrYIlkjIslrmbFE0FzuU4BoGtzuYfxrqslshuBzK1uktqNRum7XrorP0b5MZBYXWjAvkvuJ2MYXAN7Cek8wVYyGuJ5cT141UNsNqj9SyE90mux1dG2QPlNua5wrHZqSu2GQ4RN6iC79POrvooxo7zf+S2Jt4UklPDSbQXeS0+i26OmqlC6dMNsSC6e6R+ec+ouAy1ORySMmHW1knfVSTSBlJ1utzIIeM1hETKanSPIvO6BgOhpWjpfsl3KjHAfaWdh6S1z2nsDVItFOb5c51qkaQGi5DUEVJHHeK68KNB53KZpubgu5SmlBTfRGnpOyM2zWexRx+TG2WOu0kMcXHnJDj1qc5gS3sm2fmYW+y9zfBcLTFBWyRO82cDqdHIO8BdDRhNeyeB5sjxvo/wCJbY8LWvoapetTn6/2QfOIfWUvr/4VjZkfdf6jvBV3nIKZSl9eO0NViZkn6MfWO7mqPT+/fj+zfd7leBDtOUPzdkf5sr2+01rvg7FMsxJr2T4Dsa5vsvc3wUf00w1yew+baGHeyRviF0NFs97J7fyveN9H/Erlwt8Cd8afH+yXqoNL1p4W3QQDUyME9Mj6H9rArfVI24/K8uS0xAl4MdDaQDtxXmofq4GmWZ5LbzasnB2SJuriBx6XcbxXTXxraCi+rfFYWCeT3NsIiL08CIiAg+lw/Qo+edvuPW3o3H0QdDPcC09Lf3WIf64/tvW7o3H0T2fcao38QVr3D89SWIiKwkCIiAxzzBjXOcaNaC5x2ACpO5UCYnZTyk1uP0iYvf8AlhHGO6MUHPRWfpTyxwVi4IHjTm5z8GONId1G/rXA0N5Fq6e1uHLwEfQKOkI67o6ipbPXsUOxVV6kHMtCKMNaABQAAAbAMAF6RFUSmOeYMaXONGtBcTsAFSdy/PmV8sG02uWZ343XgNjAbrR1NAVq6Ucs8FY+DaePObv6BQv8B+pVtZM3fqx1sIxfaGsZzQtD2E/qkP7QotQ3J7V0LNOlFbn1Jvmvb7uRbTj9nwzRzXmgjteVCclWe/NGzzpGM6i4A9i6eSbdTJttj858H7nGvYxfMy4L1tgH+pe9lpd4KWT3Sgvp/wClEVt3PzyLnC+oi65yyqNN1m49kk9aw/sI7ypjo6tF/J0X5b7Nz3EdhC4umezVsMb/ADLQ3c5j299Fm0R2m9ZHt82WvU5jfEFTLhd90U86fszb0qw3smSHzHxO6PnWtPY4rR0Q2itkkb5rwd7A34F3s/bPfybah/oud7FH+CiehyXCZvM07nPHiElwuX2EONMvPY5Gd4plOX1sZ3sYVP8AMb7u71p91qgGex+tJfSiP+2z+FPsxvsH+tPuNUlPxD8Si33C8DU0rQXslTflMbt0rB4rQ0OT1scjdkgO9jR8KmWV8lMtMD4ZQSyQUdQ0OsHAjViAufmtmnFYGOZE57g4gkvIJwrQcUAcp5Fe4PepEimvRuJ08pWwQwySu1Rsc89DWl3gqi0T2QyWt0jsSKuJ5wKk+09quSSMOBBAIOBBxBHOFgseTYoq8FGyO8am41ranaaDFJ17mn2PIWbItdzZREW01BERAEREBBdLX3aH13wOXR0dj6IOlv8AbaudpY+7w+tPuOXT0ffdB0t/tsUX+x4Fn/R57knREVpGERc3OPKws1llmOtjeKNrzxWjrcQvG8LLPUsvBUWkvK7rRbnMZxuDpZ4wOV5PGpzl5Df0hW5m1kYWSyRQD/DYA47XnF7utxJ61U2jfJJtOURI/jNs4MzieWVxIZXnred+lXYp6FnM31KL3jEF0CIipJiOZzZjxW5wdJJKwhtwXC2gGNaXmmhx18wwWDO7JDI8kPhjbRkMbLg2Njc015zQFSpaWW7NwlmmZ58Ujd7CFrlBYeOpnGbyvoUXFMRFQanEV/TWnepXo2s962NPmRvd1mjfiKhkb6sHWd4H8qxtF9n+cmdsYxvtEn4VyqFm1HTueK2yw0RF2TkkW0m2W/kufDFtx4/TI0nsqo1obtX2zNrWO3Fw+IKeZx2XhbHOzldDIB03DTtoqv0QykWsihxie12B4uLSK7PJIxU1nC2LKq+NUkWrluC/ZpmedDI3ewhVhodtHz7h50Tur7J38q3FghsTGFzmMa0u8otaAXU1VIGPWtsobpKXY1Qs2xce5U2fTfrOQ+p9xqnWYh+Zk9b8DVB8/wAfWT+iI/tCm2YZ+al9b8IXPq+JfiWWe4/BKERF1DnBERAEREAREQBERAQ3SVkqaeKIQxukuvLnXaVApQYVqepdPMuxPiswbI0tJoaHA+Q0YjkxBXfRavRLfvNvpHs2BERbTUFwc8c2nW6ARCXg6Ov+TeDiAQAcQaY1XeReSSksM9TaeUR3MrNBuT4XMv8ACPe++9927XCgaBU8UDn5SpEiIkksINtvLCIi9PAiIUB+fJ7NclfH5srmey8t8FZ+jKCkMrtsgb7La/EoFnIwf+QnDdXDOPXUk9pKszR9BdsLT5z3u/dd+FcvTR/zP6ZOjfL/ABffBJURF1DnBeRGASQBU6zTE01VPKvSIAiIgKi0iH6xd6EfcppmIeLN6Y91Q3SWKW8+pjPa4KX5hapvSb3Fcuv4n8nRn8P+CWIiLqHOCIiAIiIAiIgCIiAIiIAiIgCIiAIiIAiIgCIvMjqAmlaCtNqAom3S37VM7bLK7e8q481YLligH+m0npcLx71TNiybPJKYxE/hTraWkEVNSTWlBznBXrZIbkbG+a1rdwAXP0ie6UmXaprakjMiIugQhERAEREBU2lH78PUM96RSzME4TekzucoppT++t/+dnvyKU6PjhN+j41zI/E/n9HRl8P+P2S9ERdM5wREQBERAEREAREQBERAEREAREQBERAEREAREQHyi+oiAIiIAiIgCIiAqnSuPpjOezjse9SPR477XojPvqOaW/vUXqPjcu/o5djJ6Efe5cxfE+ex0f8AX89yboiLpnOCIiAIiIAiIgCIiAIiIAiIgCIiAIiIAiIgCIiAIiIAiIgCIiAIiICJ56Zj/LnNe2W49jCwAtq1wJrjTEHnx6F0M182/krMXXnua0Op5Iu7OU4k4ncF3EWv0Ud2/HE2eklt254BERbDWEREAREQBERAEREAREQBER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8200" name="AutoShape 8" descr="data:image/jpeg;base64,/9j/4AAQSkZJRgABAQAAAQABAAD/2wCEAAkGBhQSEBUUEhQWFRQVFBcUFRgXFxcYGBUVGBUXFBgXFxgYHSYeFxojGhgXHy8gIycpLCwsFx4xNTAqNSYrLCkBCQoKDgwOGg8PGiwlHiQsLDQvKSwsLCksLCwsKiksKiwsNiwsLywpLCksLCwsKSwpKSwsLCwsLCwsKSwsLCwsLP/AABEIAMkA+wMBIgACEQEDEQH/xAAcAAEAAgMBAQEAAAAAAAAAAAAABgcDBAUCAQj/xABHEAABAwEDBgkHCwIGAwAAAAABAAIDEQQSIQUGBzFRkRMiQWFxgaGxwTJScnOSssIUIyQlMzRCYoKi0YOzQ1Njo/DxFRd0/8QAGQEBAQADAQAAAAAAAAAAAAAAAAQCAwUB/8QAMREAAgIBAgQCCgICAwAAAAAAAAECAxEEEiExQVGB8BMiMjM0QmFxkbEF0SNEFEPB/9oADAMBAAIRAxEAPwC8UREAREQBERAEREARFhltbG+U9o6SF42lzPUs8jMi578vQj8degE+FFzrRnlGPJY53TRo8StUtRXHnJGxUzfJEhRRZmd73ao2jrJUjsk99jXbQD0JXdCx4ieTqlD2jMiItxrCIiAIiIAiVWOW0NaKucGjnIHegMiLQOXYf8wdv8LJHlaE6pGe0PFa1bB8mvyZ7JdmbaLGydp1OB6CCslVsMAiIgCIiAIiIAix2iYMY5x1NaXHoAqonPn5X7JmHIXHXz0C1WXQr9pmyFcp+yiYVXiSZrfKIHSQO9QG1Zxzu/GWjY3Bc21vLhVxLjzknvUctfFeyimOkfVlhWjOGzs1ytNPN43u1XNkz2irRjXu3AfyoOJQMKcngvUT8a7x2qaWvsfLCNy0kFzLPybbhNE2QCl4athBIPaFtKP5mWisDm+a87iA7vqpAurTPfBSOfZHbJo4udmUhDAKkgvkjYKc7wXdV0OUeBqulpHs96wlw1xvY/tufEuTBJXEcoqOvFc3We88C7TJbDxK+hWhI7Fb82vrWnMxQMsR7srhXGupTjN6a9COYkdtfFQRrhgpPm3lFjGvD3BoqCKnXUEYbdQVmjmoz4k+pjuhwJOi41ozoib5Ic7oFBvK51ozvd+ENb01cfALoT1lMfm/BDHT2S6EqWKa1MZ5Tmt6SB3qDWrOCV/43dANB2LnPeSanXtUc/5OPyxKI6J/MycWjOmBv4i70WnvNAuXaM9/MjpzuPgP5UYJ518uDapJ/wAhdLlwKI6Stc+J1LRnNM//ABLvM0AduvtXOkmJNSSTtNSViLUvcyklZOftNspjCMeSPfCc6+mVYl8pzrAyM4mKyx5Qe3yXuHQSFqYr6Fkm1yZ40mdOPOKdv+Keuh7wtyLO+Ya7h6WnwK4UcZcaAEnYBU7gs77HcxleyIfndxvZbU76KiFt3ytmqVdfVIkUOeLuWNp6HEd4K3Is62nXG6p5AQT1aqqt8oZ92CCoDnTvHI3itrz0JO8hSfM69lCDhb5gjJpwcQDXFvIXSYk1xw7V0KpahvDf6JbIUpZwTKDKzHODTVjnVutdQONBU8WtdQ2LdWjk/IkMGMcYDuVx4zz0vdVx3reXTjux6xz5Yz6pqZXe4WeUsoXCN5aDqJDSRXrVRZPfWNp/KBuw8CrnIVMCHgpJov8ALle0dFcFzv5BcEy3Rvi0damC8TaljhlqEkPIuSXmCVqMdju/52ry4rzyrE9JjmLPR8jfOaHeybvxKZVVXZKdaL30WnCkEUcaAilXCtDTADr5RVZrVbcoN+2sczudhEo/23E9i62mvlGrCi3g599SlZxeCZ5yuZJZZo7zbzo3BoqKl1Ktw9IBQ7J5c2OMOBDgwBw5agU6FyJs6WNwlZJEdj2uZ7wC9sy9C7U8f86lJqLp2Sy44KKa4wWMnYnmOyi1XN21WOO0tcMHtPWFkAP/ACijcpdShYPTA0IZTt7l5oV5LqLDJkfHVOvtXwNKyNJKONNY7V4DGWFeS1ZK7AvjmHlBHSEPTHVfQ5exGvTISTQCp2DE7higMNV6DVunJ7m4yXYx+d1D7Pldi0rdl2x2f7WavM26yvQXVcepq3Rpm+hg5o+3NupZobA9/kNJG2mHW44DeorbdLcDDSzwVPnuF7tkx3NC5dqz0tlrNGuc7YGgmngNyqjo383nz9jW7u3nz9yfTwxxCs07GAaw03zvFGjeuBlDSHYYcI2OndtOLdzaN3kqPRZm2mc1mcG+mS524al2bJo8gZi+sh/NgNwW9U1Q+pg3NnCtmk622gmOzMuA4XY2+DABvqtOPNC3Wk1nfcBxo91T7DcFZVkyc1goxoaNjQAOxbbbMs/Speyhs7shWS9G0DacJekPObrdzce1WFo6cGSSQsFGRgho2AOFBU4mlSMVgEVMaL3o3xmndtvf3KeCyqlJ2LJhakq3gsBERdQ5QVV54WXg8oy8gljZIOkC4e0Eq1FX2lOxkGzzCoIvRk9NHAUOvAPUurjuqZRppYsODZHU3LpwZDmlHEjdTaeKN7qV6lI8xrHGbOHFrTI17g55ALjjeHJhgRq2KUqOnQqS3Sf4KbdU4txSINZMwpCaySNbtABcfALdtuZETYJS0vdJwbrhJ1OukigFOXbXWpYvhCsjpKorkSvUWPqV7ozlo9wOtzKkk1JLXc/MSrCVZZtngMomPkbM6PqdVg7aKzljo36mOzMtSvWz3RgttjbLE+N4q17HMcNrXAtPYV+UbdYHQyvjdg6N7mO6WuLT3L9aqj9JubYjyi6QDiyXZeatKO/c2v6llqeCTGnfForyN8jdT3jmDitmLLNpb5MzuwrJll1BQdJ7lz48nGlaKFYayy07MWelrZrcHdLRVb8ekSX8cbXe1/KjHAEbV5Nf+wvHXB9BlomUWkVv4oyOuv8AC6EGf0DtdR04qvCTsG9fA0E0pisHp630Pd8u5bNgy5DM8NY8VNdeAwBcceTAFdO0cDF9rO3nDAXfudQd6q3IGbssxeYX3JGCoxoaOBbh2jrXmDJ00jG3Wvkkq4PrUkEGlCTqoajFeR0sMmW+RPLbn7Y4fs4zIfzEu7G3W71GcqaWLS4FsLRE3m4v7WU719sWYMr8ZXtYNg4x36gpDYMybPHjcvna/jbhqC34qhyMcSZXHy+32t1GmV9ddyrR1kU7Sulk3RnO81me2MHXTjv7MAekq04rIAKUAGwYDcMFsRwgbT1Lz02OEVgbF14kSybo2ssdC5plO15w9kYKSWfJ7WCjQGjY0Bo3BbrnLxeWtyb5sySxyPrIQvTo8FuWTJMsmppA2nAduJ6guxZs2Wj7RxdzDAb9Z7FthTOXJGqV0Y82RqOIk0AJOwLqWXN2V3lUYOfE7h4lSaz2RjBRjQ3oHftWZVQ0qXtE09U37JBc/cmCz5NlfG5wkrG0OBoRWRodSmqoqFq6JB8270eX03LraVD9Wyc74v7gXP0TM+ZeeZo/fIV5KKV0UvPM9Um6ZN+eRPkRFaRhRrSHY+EsLzyxubJ1A3Xftc5SVa2UrJwsMkZ/GxzPaaR4rCcd0WjKLxJMiWji2VY9u1rXdYqx3gpsqv0dWq7MGnlLmHrF4fuCtBT6SWa8djdqViee4RF8JVZOVvnHY3MysLgxlDHs53t5N7DvVjsdUVXBzpyA208Eb5jkY6rXgVNMDTWMagEHkpzro2UlrQK1IwJoBU7aagooSVdkl3KJvfCP0N9QHS3A3gYZCaESFmonBwryAmgLRvUy4V22nUFAtJtpJMDC6uD3nk81o1da8vui4NYFMXvRU1vbWWn5gN2K32tXazRzWZbppb7nNEbQ4FtPKc4gVqDhQHYpBPose3GOdp5ntLTvaXdygZduSeGQIwj/ALXn5E08iktszJtUf4GPH5JG9zrp7Foy5vWlovGzzXTy3CRrprFVim3yPco4cuTGla0mSthXWJphiDs1Lw5ZKTPcI7Wa892cGnlMcDuvd4XbsVmAlmIA47w/mq4VPbVRzJOEjOv3CpLk9vzj/wBPurDL5GcV1OrE3rWQuHJrWLUKk0G04Bdmy5uyv1gMHPr3fzRbIwlLhFGMpRjxbOQFs2ayvfgxpPR4nUFJrJm1EzyqvPPq3DxquoGhowAAHUAFXDSP5mSz1S+VFVZXy7wM5gDL0jTRxrxQS0Ophi4gdGKsfJuSGRsaS0F90Xjr41MaV1CqqXN9nyvKl84h8xeegvLvdBCuoLZpoRy2Y6mbwkfaIiK0iCIiAh+lU/VzueWP3q+C19FTKWY9XvSLNpWP0D+qz4l50X/dj0N73qOXv157lcfcPz1RNERFYSBERAVw9gsGUnmRo4KYl7HFtbhLr1R6JJaaY0IKnLssRNiMpkbcAqXNN4U28WuC+5WyPHaY7krajWDqLTtaeQqF2jRYbxMdoAFcL0ePWQ7HcFHssqb2LKZTuhYlueGSyLOiyO8m0wH+qz+VuRW6Nwq17COZwPcVQmWbcYJXsEgPBvLL7Ri5zTQ3ScQKimGumxeY885xqtE4/qO/lYLUy6oz/wCMujL6tLg6lMceSp7lhE1DTvVVWXLFuEfDSxvlhFLxmiFCPTu3gPzalr5SysxgEsTpWNOtokmvMcPw0D8eb+NU1tst+cGUaeGMltSWgqttIFpragD+CIby57u6i4eR9JM8JYHX52lvzhkDWua4k0EZGLgBQEv1mtKcvnLeVBO98orRwbSuugaBitVm5vDNtcMPJ39GVoEcdoeeVzG8wDWucank8sLoZU0iQtqGEyu2R+SOmQ8UdVVWQJLbpJu3q3am7eNBW7qJwA3KZ/8ArC2CHhLrL3+UHC/TpPEB5r38LaqnN55nslFPMmfch5zS263sszn/ACZjw4gxUdISGl93hHg3cA7Fo5FbuTrA2CJsbK3WCgLiXOPKS5xxJJqSedfn7IDzBlmAO4ro7Q2KQeaS4xOHP5RxCujPrOH5JYnvaaSP+bi9Nw8r9Iq7qG1W0bYRbwTXpuSSKo0i25k1rtEkRNGuawkHAuYAxzhTop1KZ5paMIzAXWxt6R9C0B5HBt5MWnFx18opTnVYCzu4Akg3X3rpP4iy7e6aEhfoPNya/YrO7zoIjvjatdMVOTckZ3NwilEp21WMQ258TQbjJHtabw1NvNAIpUmlMelT7NPNpkkZle53GdS6MKXeLide6ihmcBplGb17u3/tWVmUfoo9N/etFEU7mmu/7NtsnGrKZV2lWyiLKkAZUNMDSG1NA69KwkAnWaDFXXZpbzGuGotB3iqqXTXBS12N+1r2+y9h+PtVm5uTXrHAdsMe+4AVfDhNols41xZ0lx878pcBYbRJyiJwHpO4je1wXYVf6ZsoXLEyOuMswrztYC8/uuLZY8RbNNazJI5eiWxXpXScjWmnSaNHZfVqKFaK7BwdjvHW4gbhU/uc7cpqtdEcQRs1DzMIiLeaAiIgIXpYP0AeuZ7r190YD6L1N+I+K8aWvuLfXs9yRZtGbfovUz3SfFRv4hFa9w/PUmCIisJAiIgC42d2Wfktjll/EG3Wem7it3E16l2VVWmLLovx2cHBg4V/pOBawdQvH9QWq2e2LZsqjukkQPJGbs1utAigaXBlC97jxWXicXnfQYk05VdmbGYNmsbQQwSS8srwC6v5RqYOYdZK5+ibIXAWBsjhSS0HhnbbhFIx0Xcf1lTVY01KKTfM2XWtvC5Hl8YIIIqCKEHEEHkO1URnhksWa1zQt8gEPYMcGkBwFeapG2jVfKqLSo0fL20pUwNvcxvSAV6qLDVJbMnumfrYIlkjIslrmbFE0FzuU4BoGtzuYfxrqslshuBzK1uktqNRum7XrorP0b5MZBYXWjAvkvuJ2MYXAN7Cek8wVYyGuJ5cT141UNsNqj9SyE90mux1dG2QPlNua5wrHZqSu2GQ4RN6iC79POrvooxo7zf+S2Jt4UklPDSbQXeS0+i26OmqlC6dMNsSC6e6R+ec+ouAy1ORySMmHW1knfVSTSBlJ1utzIIeM1hETKanSPIvO6BgOhpWjpfsl3KjHAfaWdh6S1z2nsDVItFOb5c51qkaQGi5DUEVJHHeK68KNB53KZpubgu5SmlBTfRGnpOyM2zWexRx+TG2WOu0kMcXHnJDj1qc5gS3sm2fmYW+y9zfBcLTFBWyRO82cDqdHIO8BdDRhNeyeB5sjxvo/wCJbY8LWvoapetTn6/2QfOIfWUvr/4VjZkfdf6jvBV3nIKZSl9eO0NViZkn6MfWO7mqPT+/fj+zfd7leBDtOUPzdkf5sr2+01rvg7FMsxJr2T4Dsa5vsvc3wUf00w1yew+baGHeyRviF0NFs97J7fyveN9H/Erlwt8Cd8afH+yXqoNL1p4W3QQDUyME9Mj6H9rArfVI24/K8uS0xAl4MdDaQDtxXmofq4GmWZ5LbzasnB2SJuriBx6XcbxXTXxraCi+rfFYWCeT3NsIiL08CIiAg+lw/Qo+edvuPW3o3H0QdDPcC09Lf3WIf64/tvW7o3H0T2fcao38QVr3D89SWIiKwkCIiAxzzBjXOcaNaC5x2ACpO5UCYnZTyk1uP0iYvf8AlhHGO6MUHPRWfpTyxwVi4IHjTm5z8GONId1G/rXA0N5Fq6e1uHLwEfQKOkI67o6ipbPXsUOxVV6kHMtCKMNaABQAAAbAMAF6RFUSmOeYMaXONGtBcTsAFSdy/PmV8sG02uWZ343XgNjAbrR1NAVq6Ucs8FY+DaePObv6BQv8B+pVtZM3fqx1sIxfaGsZzQtD2E/qkP7QotQ3J7V0LNOlFbn1Jvmvb7uRbTj9nwzRzXmgjteVCclWe/NGzzpGM6i4A9i6eSbdTJttj858H7nGvYxfMy4L1tgH+pe9lpd4KWT3Sgvp/wClEVt3PzyLnC+oi65yyqNN1m49kk9aw/sI7ypjo6tF/J0X5b7Nz3EdhC4umezVsMb/ADLQ3c5j299Fm0R2m9ZHt82WvU5jfEFTLhd90U86fszb0qw3smSHzHxO6PnWtPY4rR0Q2itkkb5rwd7A34F3s/bPfybah/oud7FH+CiehyXCZvM07nPHiElwuX2EONMvPY5Gd4plOX1sZ3sYVP8AMb7u71p91qgGex+tJfSiP+2z+FPsxvsH+tPuNUlPxD8Si33C8DU0rQXslTflMbt0rB4rQ0OT1scjdkgO9jR8KmWV8lMtMD4ZQSyQUdQ0OsHAjViAufmtmnFYGOZE57g4gkvIJwrQcUAcp5Fe4PepEimvRuJ08pWwQwySu1Rsc89DWl3gqi0T2QyWt0jsSKuJ5wKk+09quSSMOBBAIOBBxBHOFgseTYoq8FGyO8am41ranaaDFJ17mn2PIWbItdzZREW01BERAEREBBdLX3aH13wOXR0dj6IOlv8AbaudpY+7w+tPuOXT0ffdB0t/tsUX+x4Fn/R57knREVpGERc3OPKws1llmOtjeKNrzxWjrcQvG8LLPUsvBUWkvK7rRbnMZxuDpZ4wOV5PGpzl5Df0hW5m1kYWSyRQD/DYA47XnF7utxJ61U2jfJJtOURI/jNs4MzieWVxIZXnred+lXYp6FnM31KL3jEF0CIipJiOZzZjxW5wdJJKwhtwXC2gGNaXmmhx18wwWDO7JDI8kPhjbRkMbLg2Njc015zQFSpaWW7NwlmmZ58Ujd7CFrlBYeOpnGbyvoUXFMRFQanEV/TWnepXo2s962NPmRvd1mjfiKhkb6sHWd4H8qxtF9n+cmdsYxvtEn4VyqFm1HTueK2yw0RF2TkkW0m2W/kufDFtx4/TI0nsqo1obtX2zNrWO3Fw+IKeZx2XhbHOzldDIB03DTtoqv0QykWsihxie12B4uLSK7PJIxU1nC2LKq+NUkWrluC/ZpmedDI3ewhVhodtHz7h50Tur7J38q3FghsTGFzmMa0u8otaAXU1VIGPWtsobpKXY1Qs2xce5U2fTfrOQ+p9xqnWYh+Zk9b8DVB8/wAfWT+iI/tCm2YZ+al9b8IXPq+JfiWWe4/BKERF1DnBERAEREAREQBERAQ3SVkqaeKIQxukuvLnXaVApQYVqepdPMuxPiswbI0tJoaHA+Q0YjkxBXfRavRLfvNvpHs2BERbTUFwc8c2nW6ARCXg6Ov+TeDiAQAcQaY1XeReSSksM9TaeUR3MrNBuT4XMv8ACPe++9927XCgaBU8UDn5SpEiIkksINtvLCIi9PAiIUB+fJ7NclfH5srmey8t8FZ+jKCkMrtsgb7La/EoFnIwf+QnDdXDOPXUk9pKszR9BdsLT5z3u/dd+FcvTR/zP6ZOjfL/ABffBJURF1DnBeRGASQBU6zTE01VPKvSIAiIgKi0iH6xd6EfcppmIeLN6Y91Q3SWKW8+pjPa4KX5hapvSb3Fcuv4n8nRn8P+CWIiLqHOCIiAIiIAiIgCIiAIiIAiIgCIiAIiIAiIgCIvMjqAmlaCtNqAom3S37VM7bLK7e8q481YLligH+m0npcLx71TNiybPJKYxE/hTraWkEVNSTWlBznBXrZIbkbG+a1rdwAXP0ie6UmXaprakjMiIugQhERAEREBU2lH78PUM96RSzME4TekzucoppT++t/+dnvyKU6PjhN+j41zI/E/n9HRl8P+P2S9ERdM5wREQBERAEREAREQBERAEREAREQBERAEREAREQHyi+oiAIiIAiIgCIiAqnSuPpjOezjse9SPR477XojPvqOaW/vUXqPjcu/o5djJ6Efe5cxfE+ex0f8AX89yboiLpnOCIiAIiIAiIgCIiAIiIAiIgCIiAIiIAiIgCIiAIiIAiIgCIiAIiICJ56Zj/LnNe2W49jCwAtq1wJrjTEHnx6F0M182/krMXXnua0Op5Iu7OU4k4ncF3EWv0Ud2/HE2eklt254BERbDWEREAREQBERAEREAREQBER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8202" name="AutoShape 10" descr="data:image/jpeg;base64,/9j/4AAQSkZJRgABAQAAAQABAAD/2wCEAAkGBhQSEBUUEhQWFRQVFBcUFRgXFxcYGBUVGBUXFBgXFxgYHSYeFxojGhgXHy8gIycpLCwsFx4xNTAqNSYrLCkBCQoKDgwOGg8PGiwlHiQsLDQvKSwsLCksLCwsKiksKiwsNiwsLywpLCksLCwsKSwpKSwsLCwsLCwsKSwsLCwsLP/AABEIAMkA+wMBIgACEQEDEQH/xAAcAAEAAgMBAQEAAAAAAAAAAAAABgcDBAUCAQj/xABHEAABAwEDBgkHCwIGAwAAAAABAAIDEQQSIQUGBzFRkRMiQWFxgaGxwTJScnOSssIUIyQlMzRCYoKi0YOzQ1Njo/DxFRd0/8QAGQEBAQADAQAAAAAAAAAAAAAAAAQCAwUB/8QAMREAAgIBAgQCCgICAwAAAAAAAAECAxEEEiExQVGB8BMiMjM0QmFxkbEF0SNEFEPB/9oADAMBAAIRAxEAPwC8UREAREQBERAEREARFhltbG+U9o6SF42lzPUs8jMi578vQj8degE+FFzrRnlGPJY53TRo8StUtRXHnJGxUzfJEhRRZmd73ao2jrJUjsk99jXbQD0JXdCx4ieTqlD2jMiItxrCIiAIiIAiVWOW0NaKucGjnIHegMiLQOXYf8wdv8LJHlaE6pGe0PFa1bB8mvyZ7JdmbaLGydp1OB6CCslVsMAiIgCIiAIiIAix2iYMY5x1NaXHoAqonPn5X7JmHIXHXz0C1WXQr9pmyFcp+yiYVXiSZrfKIHSQO9QG1Zxzu/GWjY3Bc21vLhVxLjzknvUctfFeyimOkfVlhWjOGzs1ytNPN43u1XNkz2irRjXu3AfyoOJQMKcngvUT8a7x2qaWvsfLCNy0kFzLPybbhNE2QCl4athBIPaFtKP5mWisDm+a87iA7vqpAurTPfBSOfZHbJo4udmUhDAKkgvkjYKc7wXdV0OUeBqulpHs96wlw1xvY/tufEuTBJXEcoqOvFc3We88C7TJbDxK+hWhI7Fb82vrWnMxQMsR7srhXGupTjN6a9COYkdtfFQRrhgpPm3lFjGvD3BoqCKnXUEYbdQVmjmoz4k+pjuhwJOi41ozoib5Ic7oFBvK51ozvd+ENb01cfALoT1lMfm/BDHT2S6EqWKa1MZ5Tmt6SB3qDWrOCV/43dANB2LnPeSanXtUc/5OPyxKI6J/MycWjOmBv4i70WnvNAuXaM9/MjpzuPgP5UYJ518uDapJ/wAhdLlwKI6Stc+J1LRnNM//ABLvM0AduvtXOkmJNSSTtNSViLUvcyklZOftNspjCMeSPfCc6+mVYl8pzrAyM4mKyx5Qe3yXuHQSFqYr6Fkm1yZ40mdOPOKdv+Keuh7wtyLO+Ya7h6WnwK4UcZcaAEnYBU7gs77HcxleyIfndxvZbU76KiFt3ytmqVdfVIkUOeLuWNp6HEd4K3Is62nXG6p5AQT1aqqt8oZ92CCoDnTvHI3itrz0JO8hSfM69lCDhb5gjJpwcQDXFvIXSYk1xw7V0KpahvDf6JbIUpZwTKDKzHODTVjnVutdQONBU8WtdQ2LdWjk/IkMGMcYDuVx4zz0vdVx3reXTjux6xz5Yz6pqZXe4WeUsoXCN5aDqJDSRXrVRZPfWNp/KBuw8CrnIVMCHgpJov8ALle0dFcFzv5BcEy3Rvi0damC8TaljhlqEkPIuSXmCVqMdju/52ry4rzyrE9JjmLPR8jfOaHeybvxKZVVXZKdaL30WnCkEUcaAilXCtDTADr5RVZrVbcoN+2sczudhEo/23E9i62mvlGrCi3g599SlZxeCZ5yuZJZZo7zbzo3BoqKl1Ktw9IBQ7J5c2OMOBDgwBw5agU6FyJs6WNwlZJEdj2uZ7wC9sy9C7U8f86lJqLp2Sy44KKa4wWMnYnmOyi1XN21WOO0tcMHtPWFkAP/ACijcpdShYPTA0IZTt7l5oV5LqLDJkfHVOvtXwNKyNJKONNY7V4DGWFeS1ZK7AvjmHlBHSEPTHVfQ5exGvTISTQCp2DE7higMNV6DVunJ7m4yXYx+d1D7Pldi0rdl2x2f7WavM26yvQXVcepq3Rpm+hg5o+3NupZobA9/kNJG2mHW44DeorbdLcDDSzwVPnuF7tkx3NC5dqz0tlrNGuc7YGgmngNyqjo383nz9jW7u3nz9yfTwxxCs07GAaw03zvFGjeuBlDSHYYcI2OndtOLdzaN3kqPRZm2mc1mcG+mS524al2bJo8gZi+sh/NgNwW9U1Q+pg3NnCtmk622gmOzMuA4XY2+DABvqtOPNC3Wk1nfcBxo91T7DcFZVkyc1goxoaNjQAOxbbbMs/Speyhs7shWS9G0DacJekPObrdzce1WFo6cGSSQsFGRgho2AOFBU4mlSMVgEVMaL3o3xmndtvf3KeCyqlJ2LJhakq3gsBERdQ5QVV54WXg8oy8gljZIOkC4e0Eq1FX2lOxkGzzCoIvRk9NHAUOvAPUurjuqZRppYsODZHU3LpwZDmlHEjdTaeKN7qV6lI8xrHGbOHFrTI17g55ALjjeHJhgRq2KUqOnQqS3Sf4KbdU4txSINZMwpCaySNbtABcfALdtuZETYJS0vdJwbrhJ1OukigFOXbXWpYvhCsjpKorkSvUWPqV7ozlo9wOtzKkk1JLXc/MSrCVZZtngMomPkbM6PqdVg7aKzljo36mOzMtSvWz3RgttjbLE+N4q17HMcNrXAtPYV+UbdYHQyvjdg6N7mO6WuLT3L9aqj9JubYjyi6QDiyXZeatKO/c2v6llqeCTGnfForyN8jdT3jmDitmLLNpb5MzuwrJll1BQdJ7lz48nGlaKFYayy07MWelrZrcHdLRVb8ekSX8cbXe1/KjHAEbV5Nf+wvHXB9BlomUWkVv4oyOuv8AC6EGf0DtdR04qvCTsG9fA0E0pisHp630Pd8u5bNgy5DM8NY8VNdeAwBcceTAFdO0cDF9rO3nDAXfudQd6q3IGbssxeYX3JGCoxoaOBbh2jrXmDJ00jG3Wvkkq4PrUkEGlCTqoajFeR0sMmW+RPLbn7Y4fs4zIfzEu7G3W71GcqaWLS4FsLRE3m4v7WU719sWYMr8ZXtYNg4x36gpDYMybPHjcvna/jbhqC34qhyMcSZXHy+32t1GmV9ddyrR1kU7Sulk3RnO81me2MHXTjv7MAekq04rIAKUAGwYDcMFsRwgbT1Lz02OEVgbF14kSybo2ssdC5plO15w9kYKSWfJ7WCjQGjY0Bo3BbrnLxeWtyb5sySxyPrIQvTo8FuWTJMsmppA2nAduJ6guxZs2Wj7RxdzDAb9Z7FthTOXJGqV0Y82RqOIk0AJOwLqWXN2V3lUYOfE7h4lSaz2RjBRjQ3oHftWZVQ0qXtE09U37JBc/cmCz5NlfG5wkrG0OBoRWRodSmqoqFq6JB8270eX03LraVD9Wyc74v7gXP0TM+ZeeZo/fIV5KKV0UvPM9Um6ZN+eRPkRFaRhRrSHY+EsLzyxubJ1A3Xftc5SVa2UrJwsMkZ/GxzPaaR4rCcd0WjKLxJMiWji2VY9u1rXdYqx3gpsqv0dWq7MGnlLmHrF4fuCtBT6SWa8djdqViee4RF8JVZOVvnHY3MysLgxlDHs53t5N7DvVjsdUVXBzpyA208Eb5jkY6rXgVNMDTWMagEHkpzro2UlrQK1IwJoBU7aagooSVdkl3KJvfCP0N9QHS3A3gYZCaESFmonBwryAmgLRvUy4V22nUFAtJtpJMDC6uD3nk81o1da8vui4NYFMXvRU1vbWWn5gN2K32tXazRzWZbppb7nNEbQ4FtPKc4gVqDhQHYpBPose3GOdp5ntLTvaXdygZduSeGQIwj/ALXn5E08iktszJtUf4GPH5JG9zrp7Foy5vWlovGzzXTy3CRrprFVim3yPco4cuTGla0mSthXWJphiDs1Lw5ZKTPcI7Wa892cGnlMcDuvd4XbsVmAlmIA47w/mq4VPbVRzJOEjOv3CpLk9vzj/wBPurDL5GcV1OrE3rWQuHJrWLUKk0G04Bdmy5uyv1gMHPr3fzRbIwlLhFGMpRjxbOQFs2ayvfgxpPR4nUFJrJm1EzyqvPPq3DxquoGhowAAHUAFXDSP5mSz1S+VFVZXy7wM5gDL0jTRxrxQS0Ophi4gdGKsfJuSGRsaS0F90Xjr41MaV1CqqXN9nyvKl84h8xeegvLvdBCuoLZpoRy2Y6mbwkfaIiK0iCIiAh+lU/VzueWP3q+C19FTKWY9XvSLNpWP0D+qz4l50X/dj0N73qOXv157lcfcPz1RNERFYSBERAVw9gsGUnmRo4KYl7HFtbhLr1R6JJaaY0IKnLssRNiMpkbcAqXNN4U28WuC+5WyPHaY7krajWDqLTtaeQqF2jRYbxMdoAFcL0ePWQ7HcFHssqb2LKZTuhYlueGSyLOiyO8m0wH+qz+VuRW6Nwq17COZwPcVQmWbcYJXsEgPBvLL7Ri5zTQ3ScQKimGumxeY885xqtE4/qO/lYLUy6oz/wCMujL6tLg6lMceSp7lhE1DTvVVWXLFuEfDSxvlhFLxmiFCPTu3gPzalr5SysxgEsTpWNOtokmvMcPw0D8eb+NU1tst+cGUaeGMltSWgqttIFpragD+CIby57u6i4eR9JM8JYHX52lvzhkDWua4k0EZGLgBQEv1mtKcvnLeVBO98orRwbSuugaBitVm5vDNtcMPJ39GVoEcdoeeVzG8wDWucank8sLoZU0iQtqGEyu2R+SOmQ8UdVVWQJLbpJu3q3am7eNBW7qJwA3KZ/8ArC2CHhLrL3+UHC/TpPEB5r38LaqnN55nslFPMmfch5zS263sszn/ACZjw4gxUdISGl93hHg3cA7Fo5FbuTrA2CJsbK3WCgLiXOPKS5xxJJqSedfn7IDzBlmAO4ro7Q2KQeaS4xOHP5RxCujPrOH5JYnvaaSP+bi9Nw8r9Iq7qG1W0bYRbwTXpuSSKo0i25k1rtEkRNGuawkHAuYAxzhTop1KZ5paMIzAXWxt6R9C0B5HBt5MWnFx18opTnVYCzu4Akg3X3rpP4iy7e6aEhfoPNya/YrO7zoIjvjatdMVOTckZ3NwilEp21WMQ258TQbjJHtabw1NvNAIpUmlMelT7NPNpkkZle53GdS6MKXeLide6ihmcBplGb17u3/tWVmUfoo9N/etFEU7mmu/7NtsnGrKZV2lWyiLKkAZUNMDSG1NA69KwkAnWaDFXXZpbzGuGotB3iqqXTXBS12N+1r2+y9h+PtVm5uTXrHAdsMe+4AVfDhNols41xZ0lx878pcBYbRJyiJwHpO4je1wXYVf6ZsoXLEyOuMswrztYC8/uuLZY8RbNNazJI5eiWxXpXScjWmnSaNHZfVqKFaK7BwdjvHW4gbhU/uc7cpqtdEcQRs1DzMIiLeaAiIgIXpYP0AeuZ7r190YD6L1N+I+K8aWvuLfXs9yRZtGbfovUz3SfFRv4hFa9w/PUmCIisJAiIgC42d2Wfktjll/EG3Wem7it3E16l2VVWmLLovx2cHBg4V/pOBawdQvH9QWq2e2LZsqjukkQPJGbs1utAigaXBlC97jxWXicXnfQYk05VdmbGYNmsbQQwSS8srwC6v5RqYOYdZK5+ibIXAWBsjhSS0HhnbbhFIx0Xcf1lTVY01KKTfM2XWtvC5Hl8YIIIqCKEHEEHkO1URnhksWa1zQt8gEPYMcGkBwFeapG2jVfKqLSo0fL20pUwNvcxvSAV6qLDVJbMnumfrYIlkjIslrmbFE0FzuU4BoGtzuYfxrqslshuBzK1uktqNRum7XrorP0b5MZBYXWjAvkvuJ2MYXAN7Cek8wVYyGuJ5cT141UNsNqj9SyE90mux1dG2QPlNua5wrHZqSu2GQ4RN6iC79POrvooxo7zf+S2Jt4UklPDSbQXeS0+i26OmqlC6dMNsSC6e6R+ec+ouAy1ORySMmHW1knfVSTSBlJ1utzIIeM1hETKanSPIvO6BgOhpWjpfsl3KjHAfaWdh6S1z2nsDVItFOb5c51qkaQGi5DUEVJHHeK68KNB53KZpubgu5SmlBTfRGnpOyM2zWexRx+TG2WOu0kMcXHnJDj1qc5gS3sm2fmYW+y9zfBcLTFBWyRO82cDqdHIO8BdDRhNeyeB5sjxvo/wCJbY8LWvoapetTn6/2QfOIfWUvr/4VjZkfdf6jvBV3nIKZSl9eO0NViZkn6MfWO7mqPT+/fj+zfd7leBDtOUPzdkf5sr2+01rvg7FMsxJr2T4Dsa5vsvc3wUf00w1yew+baGHeyRviF0NFs97J7fyveN9H/Erlwt8Cd8afH+yXqoNL1p4W3QQDUyME9Mj6H9rArfVI24/K8uS0xAl4MdDaQDtxXmofq4GmWZ5LbzasnB2SJuriBx6XcbxXTXxraCi+rfFYWCeT3NsIiL08CIiAg+lw/Qo+edvuPW3o3H0QdDPcC09Lf3WIf64/tvW7o3H0T2fcao38QVr3D89SWIiKwkCIiAxzzBjXOcaNaC5x2ACpO5UCYnZTyk1uP0iYvf8AlhHGO6MUHPRWfpTyxwVi4IHjTm5z8GONId1G/rXA0N5Fq6e1uHLwEfQKOkI67o6ipbPXsUOxVV6kHMtCKMNaABQAAAbAMAF6RFUSmOeYMaXONGtBcTsAFSdy/PmV8sG02uWZ343XgNjAbrR1NAVq6Ucs8FY+DaePObv6BQv8B+pVtZM3fqx1sIxfaGsZzQtD2E/qkP7QotQ3J7V0LNOlFbn1Jvmvb7uRbTj9nwzRzXmgjteVCclWe/NGzzpGM6i4A9i6eSbdTJttj858H7nGvYxfMy4L1tgH+pe9lpd4KWT3Sgvp/wClEVt3PzyLnC+oi65yyqNN1m49kk9aw/sI7ypjo6tF/J0X5b7Nz3EdhC4umezVsMb/ADLQ3c5j299Fm0R2m9ZHt82WvU5jfEFTLhd90U86fszb0qw3smSHzHxO6PnWtPY4rR0Q2itkkb5rwd7A34F3s/bPfybah/oud7FH+CiehyXCZvM07nPHiElwuX2EONMvPY5Gd4plOX1sZ3sYVP8AMb7u71p91qgGex+tJfSiP+2z+FPsxvsH+tPuNUlPxD8Si33C8DU0rQXslTflMbt0rB4rQ0OT1scjdkgO9jR8KmWV8lMtMD4ZQSyQUdQ0OsHAjViAufmtmnFYGOZE57g4gkvIJwrQcUAcp5Fe4PepEimvRuJ08pWwQwySu1Rsc89DWl3gqi0T2QyWt0jsSKuJ5wKk+09quSSMOBBAIOBBxBHOFgseTYoq8FGyO8am41ranaaDFJ17mn2PIWbItdzZREW01BERAEREBBdLX3aH13wOXR0dj6IOlv8AbaudpY+7w+tPuOXT0ffdB0t/tsUX+x4Fn/R57knREVpGERc3OPKws1llmOtjeKNrzxWjrcQvG8LLPUsvBUWkvK7rRbnMZxuDpZ4wOV5PGpzl5Df0hW5m1kYWSyRQD/DYA47XnF7utxJ61U2jfJJtOURI/jNs4MzieWVxIZXnred+lXYp6FnM31KL3jEF0CIipJiOZzZjxW5wdJJKwhtwXC2gGNaXmmhx18wwWDO7JDI8kPhjbRkMbLg2Njc015zQFSpaWW7NwlmmZ58Ujd7CFrlBYeOpnGbyvoUXFMRFQanEV/TWnepXo2s962NPmRvd1mjfiKhkb6sHWd4H8qxtF9n+cmdsYxvtEn4VyqFm1HTueK2yw0RF2TkkW0m2W/kufDFtx4/TI0nsqo1obtX2zNrWO3Fw+IKeZx2XhbHOzldDIB03DTtoqv0QykWsihxie12B4uLSK7PJIxU1nC2LKq+NUkWrluC/ZpmedDI3ewhVhodtHz7h50Tur7J38q3FghsTGFzmMa0u8otaAXU1VIGPWtsobpKXY1Qs2xce5U2fTfrOQ+p9xqnWYh+Zk9b8DVB8/wAfWT+iI/tCm2YZ+al9b8IXPq+JfiWWe4/BKERF1DnBERAEREAREQBERAQ3SVkqaeKIQxukuvLnXaVApQYVqepdPMuxPiswbI0tJoaHA+Q0YjkxBXfRavRLfvNvpHs2BERbTUFwc8c2nW6ARCXg6Ov+TeDiAQAcQaY1XeReSSksM9TaeUR3MrNBuT4XMv8ACPe++9927XCgaBU8UDn5SpEiIkksINtvLCIi9PAiIUB+fJ7NclfH5srmey8t8FZ+jKCkMrtsgb7La/EoFnIwf+QnDdXDOPXUk9pKszR9BdsLT5z3u/dd+FcvTR/zP6ZOjfL/ABffBJURF1DnBeRGASQBU6zTE01VPKvSIAiIgKi0iH6xd6EfcppmIeLN6Y91Q3SWKW8+pjPa4KX5hapvSb3Fcuv4n8nRn8P+CWIiLqHOCIiAIiIAiIgCIiAIiIAiIgCIiAIiIAiIgCIvMjqAmlaCtNqAom3S37VM7bLK7e8q481YLligH+m0npcLx71TNiybPJKYxE/hTraWkEVNSTWlBznBXrZIbkbG+a1rdwAXP0ie6UmXaprakjMiIugQhERAEREBU2lH78PUM96RSzME4TekzucoppT++t/+dnvyKU6PjhN+j41zI/E/n9HRl8P+P2S9ERdM5wREQBERAEREAREQBERAEREAREQBERAEREAREQHyi+oiAIiIAiIgCIiAqnSuPpjOezjse9SPR477XojPvqOaW/vUXqPjcu/o5djJ6Efe5cxfE+ex0f8AX89yboiLpnOCIiAIiIAiIgCIiAIiIAiIgCIiAIiIAiIgCIiAIiIAiIgCIiAIiICJ56Zj/LnNe2W49jCwAtq1wJrjTEHnx6F0M182/krMXXnua0Op5Iu7OU4k4ncF3EWv0Ud2/HE2eklt254BERbDWEREAREQBERAEREAREQBER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pic>
        <p:nvPicPr>
          <p:cNvPr id="8206" name="Picture 14" descr="http://os-djurmanec.skole.hr/upload/os-djurmanec/images/multistatic/175/Image/klup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4286256"/>
            <a:ext cx="3602754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Školska učila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dirty="0"/>
              <a:t>Školska učila i pribor; Individualni </a:t>
            </a:r>
            <a:br>
              <a:rPr lang="hr-HR" dirty="0"/>
            </a:br>
            <a:r>
              <a:rPr lang="hr-HR" dirty="0"/>
              <a:t>školski pribor</a:t>
            </a:r>
          </a:p>
          <a:p>
            <a:r>
              <a:rPr lang="hr-HR" dirty="0"/>
              <a:t>Utječu na zdravlje</a:t>
            </a:r>
          </a:p>
          <a:p>
            <a:r>
              <a:rPr lang="hr-HR" dirty="0"/>
              <a:t>Mogu biti izvor ozljeda</a:t>
            </a:r>
          </a:p>
          <a:p>
            <a:r>
              <a:rPr lang="hr-HR" dirty="0"/>
              <a:t>Težina cijelog individualnog pribora s torbom ne bi trebala iznositi više od 10% tjelesne težine učenika</a:t>
            </a:r>
          </a:p>
          <a:p>
            <a:r>
              <a:rPr lang="hr-HR" dirty="0"/>
              <a:t>Deformiteti skeleta</a:t>
            </a:r>
          </a:p>
          <a:p>
            <a:r>
              <a:rPr lang="hr-HR" dirty="0"/>
              <a:t>Za osnovce – torbak na oba </a:t>
            </a:r>
            <a:br>
              <a:rPr lang="hr-HR" dirty="0"/>
            </a:br>
            <a:r>
              <a:rPr lang="hr-HR" dirty="0"/>
              <a:t>ramena</a:t>
            </a:r>
          </a:p>
        </p:txBody>
      </p:sp>
      <p:pic>
        <p:nvPicPr>
          <p:cNvPr id="7170" name="Picture 2" descr="https://encrypted-tbn0.gstatic.com/images?q=tbn:ANd9GcTKK7-oxjums-qII-Jz0hMlchyZSDtgYkpVgJsZocijCUEH1WgyF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6319" y="25936"/>
            <a:ext cx="2409825" cy="1905000"/>
          </a:xfrm>
          <a:prstGeom prst="rect">
            <a:avLst/>
          </a:prstGeom>
          <a:noFill/>
        </p:spPr>
      </p:pic>
      <p:pic>
        <p:nvPicPr>
          <p:cNvPr id="7172" name="Picture 4" descr="https://encrypted-tbn2.gstatic.com/images?q=tbn:ANd9GcTxzg2poag_puJGMY0_g1bgMnaQ_gIFnrZLTftlp7IRUbbIZBs-p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793686"/>
            <a:ext cx="1928794" cy="17721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C83A7-D114-B74B-987F-B16F821CA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dirty="0"/>
              <a:t>Osobine škole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B6E05C2-D1CB-864B-9F62-D7D0D39B5C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5000" y="2105025"/>
            <a:ext cx="7874000" cy="412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96967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Organizacija nastave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r-HR" dirty="0"/>
              <a:t>Prva pauza 10 min</a:t>
            </a:r>
          </a:p>
          <a:p>
            <a:r>
              <a:rPr lang="hr-HR" dirty="0"/>
              <a:t>Druga pauza 15-20 min</a:t>
            </a:r>
          </a:p>
          <a:p>
            <a:r>
              <a:rPr lang="hr-HR" dirty="0"/>
              <a:t>Treća pauza 30 min</a:t>
            </a:r>
          </a:p>
          <a:p>
            <a:r>
              <a:rPr lang="hr-HR" dirty="0"/>
              <a:t>Prvi sat – srednje teški predmeti</a:t>
            </a:r>
          </a:p>
          <a:p>
            <a:r>
              <a:rPr lang="hr-HR" dirty="0"/>
              <a:t>Drugi i treći sat za teške, apstraktne predmete</a:t>
            </a:r>
          </a:p>
          <a:p>
            <a:r>
              <a:rPr lang="hr-HR" dirty="0"/>
              <a:t>Četvrti i peti sat za lakše predmete</a:t>
            </a:r>
          </a:p>
          <a:p>
            <a:r>
              <a:rPr lang="hr-HR" dirty="0"/>
              <a:t>Umor doseže kulminaciju tijekom trećeg sata</a:t>
            </a:r>
          </a:p>
          <a:p>
            <a:r>
              <a:rPr lang="hr-HR" dirty="0"/>
              <a:t>Domaća zadaća – za mlađu djecu 30 min; srednje razrede 90 min, a starije do 2,5 sata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Opskrba vodom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r-HR" dirty="0"/>
              <a:t>Vodovod</a:t>
            </a:r>
          </a:p>
          <a:p>
            <a:r>
              <a:rPr lang="hr-HR" dirty="0"/>
              <a:t>Voda na svim potrebnim mjestima (hodnici u obliku fontana za piće – ne koristiti čaše, toaleti – za pranje ruku, školsko kupatilo, školska kuhinja, kabineti, radionice, laboratoriji)</a:t>
            </a:r>
          </a:p>
          <a:p>
            <a:r>
              <a:rPr lang="hr-HR" dirty="0"/>
              <a:t>Vlastiti vodni objekt dovoljnog kapaciteta, građen po građevinsko-sanitarnim propisima; voda se često kontrolira</a:t>
            </a:r>
          </a:p>
          <a:p>
            <a:r>
              <a:rPr lang="hr-HR" dirty="0"/>
              <a:t>Osigurati 20-40l vode po učeniku </a:t>
            </a:r>
          </a:p>
          <a:p>
            <a:r>
              <a:rPr lang="hr-HR" dirty="0"/>
              <a:t>U dvorištu 2-5 fontana ovisno o kapacitetu jedne smjene 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Školska kuhinja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hr-HR" dirty="0"/>
              <a:t>Mliječna kuhinja</a:t>
            </a:r>
          </a:p>
          <a:p>
            <a:pPr>
              <a:buNone/>
            </a:pPr>
            <a:endParaRPr lang="hr-HR" dirty="0"/>
          </a:p>
          <a:p>
            <a:r>
              <a:rPr lang="hr-HR" dirty="0"/>
              <a:t>Voće, povrće</a:t>
            </a:r>
          </a:p>
          <a:p>
            <a:pPr>
              <a:buNone/>
            </a:pPr>
            <a:endParaRPr lang="hr-HR" dirty="0"/>
          </a:p>
          <a:p>
            <a:r>
              <a:rPr lang="hr-HR" dirty="0">
                <a:solidFill>
                  <a:srgbClr val="FF0000"/>
                </a:solidFill>
              </a:rPr>
              <a:t>IZBJEGAVATI:</a:t>
            </a:r>
            <a:r>
              <a:rPr lang="hr-HR" dirty="0"/>
              <a:t> Grickalice </a:t>
            </a:r>
          </a:p>
          <a:p>
            <a:pPr marL="64008" indent="0">
              <a:buNone/>
            </a:pPr>
            <a:r>
              <a:rPr lang="hr-HR" dirty="0"/>
              <a:t>    Brzu hranu</a:t>
            </a:r>
          </a:p>
          <a:p>
            <a:pPr marL="64008" indent="0">
              <a:buNone/>
            </a:pPr>
            <a:r>
              <a:rPr lang="hr-HR" dirty="0"/>
              <a:t>    </a:t>
            </a:r>
          </a:p>
        </p:txBody>
      </p:sp>
      <p:sp>
        <p:nvSpPr>
          <p:cNvPr id="7" name="Rezervirano mjesto sadržaja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126530-A718-0E4D-B7AE-8A838BEDB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5280" y="176247"/>
            <a:ext cx="4571999" cy="26146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DE4058C-B591-B543-A2B7-8DDCE99565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146" y="3429000"/>
            <a:ext cx="5208613" cy="294576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Literatura: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525963"/>
          </a:xfrm>
        </p:spPr>
        <p:txBody>
          <a:bodyPr>
            <a:normAutofit fontScale="70000" lnSpcReduction="20000"/>
          </a:bodyPr>
          <a:lstStyle/>
          <a:p>
            <a:r>
              <a:rPr lang="hr-HR" dirty="0"/>
              <a:t>Ljubičić P, </a:t>
            </a:r>
            <a:r>
              <a:rPr lang="hr-HR" dirty="0" err="1"/>
              <a:t>Vančina</a:t>
            </a:r>
            <a:r>
              <a:rPr lang="hr-HR" dirty="0"/>
              <a:t> I.  Higijena. Andragoško učilište Zvonimir, Zagreb. </a:t>
            </a:r>
            <a:r>
              <a:rPr lang="hr-HR" dirty="0" err="1"/>
              <a:t>Reprocolor</a:t>
            </a:r>
            <a:r>
              <a:rPr lang="hr-HR" dirty="0"/>
              <a:t>. 2009. elacd.carnet.hr/</a:t>
            </a:r>
            <a:r>
              <a:rPr lang="hr-HR" dirty="0" err="1"/>
              <a:t>images</a:t>
            </a:r>
            <a:r>
              <a:rPr lang="hr-HR" dirty="0"/>
              <a:t>/c/cd/PRVO_NASTAVNO_PISMO_</a:t>
            </a:r>
            <a:r>
              <a:rPr lang="hr-HR" dirty="0" err="1"/>
              <a:t>GOTOVO.pdf</a:t>
            </a:r>
            <a:r>
              <a:rPr lang="hr-HR" dirty="0"/>
              <a:t>‎ (22.10.2013.)</a:t>
            </a:r>
          </a:p>
          <a:p>
            <a:r>
              <a:rPr lang="hr-HR" dirty="0"/>
              <a:t>Skender H. Higijena škola i predškolskih ustanova. </a:t>
            </a:r>
            <a:r>
              <a:rPr lang="hr-HR" dirty="0" err="1"/>
              <a:t>web.politehnika</a:t>
            </a:r>
            <a:r>
              <a:rPr lang="hr-HR" dirty="0"/>
              <a:t>-</a:t>
            </a:r>
            <a:r>
              <a:rPr lang="hr-HR" dirty="0" err="1"/>
              <a:t>pula.hr</a:t>
            </a:r>
            <a:r>
              <a:rPr lang="hr-HR" dirty="0"/>
              <a:t>/zdravstveni/</a:t>
            </a:r>
            <a:r>
              <a:rPr lang="hr-HR" b="1" dirty="0"/>
              <a:t>higijena</a:t>
            </a:r>
            <a:r>
              <a:rPr lang="hr-HR" dirty="0"/>
              <a:t>/17-</a:t>
            </a:r>
            <a:r>
              <a:rPr lang="hr-HR" dirty="0" err="1"/>
              <a:t>hig</a:t>
            </a:r>
            <a:r>
              <a:rPr lang="hr-HR" dirty="0"/>
              <a:t>%20škol..</a:t>
            </a:r>
            <a:r>
              <a:rPr lang="hr-HR" dirty="0" err="1"/>
              <a:t>ppt</a:t>
            </a:r>
            <a:r>
              <a:rPr lang="hr-HR" dirty="0"/>
              <a:t>‎ (22.10.2013.)</a:t>
            </a:r>
          </a:p>
          <a:p>
            <a:r>
              <a:rPr lang="hr-HR" dirty="0"/>
              <a:t>Stanković A. Školska higijena. </a:t>
            </a:r>
            <a:r>
              <a:rPr lang="hr-HR" dirty="0">
                <a:hlinkClick r:id="rId2"/>
              </a:rPr>
              <a:t>http://wwwserver.medfak.ni.ac.rs/PREDAVANJA/1.%20MEDICINA/HIGIJENA%20SA%20EKOLOGIJOM/10.%20predavanje%20Stankovic.pdf</a:t>
            </a:r>
            <a:r>
              <a:rPr lang="hr-HR" dirty="0"/>
              <a:t> (22.10.2013.)</a:t>
            </a:r>
          </a:p>
          <a:p>
            <a:r>
              <a:rPr lang="hr-HR" dirty="0"/>
              <a:t>Stanić S, </a:t>
            </a:r>
            <a:r>
              <a:rPr lang="hr-HR" dirty="0" err="1"/>
              <a:t>Stojisavljević</a:t>
            </a:r>
            <a:r>
              <a:rPr lang="hr-HR" dirty="0"/>
              <a:t> d, </a:t>
            </a:r>
            <a:r>
              <a:rPr lang="hr-HR" dirty="0" err="1"/>
              <a:t>Danojević</a:t>
            </a:r>
            <a:r>
              <a:rPr lang="hr-HR" dirty="0"/>
              <a:t> </a:t>
            </a:r>
            <a:r>
              <a:rPr lang="hr-HR" dirty="0" err="1"/>
              <a:t>D</a:t>
            </a:r>
            <a:r>
              <a:rPr lang="hr-HR" dirty="0"/>
              <a:t>, Jandrić LJ, Kvaternik M, Šiljak S. et all. Promocija zdravlja u školama – higijena školske sredine. Institut za zaštitu zdravlja Republike Srpske. </a:t>
            </a:r>
            <a:r>
              <a:rPr lang="hr-HR" dirty="0">
                <a:hlinkClick r:id="rId3"/>
              </a:rPr>
              <a:t>http://www.phi.rs.ba/</a:t>
            </a:r>
            <a:r>
              <a:rPr lang="hr-HR" dirty="0" err="1">
                <a:hlinkClick r:id="rId3"/>
              </a:rPr>
              <a:t>documents</a:t>
            </a:r>
            <a:r>
              <a:rPr lang="hr-HR" dirty="0">
                <a:hlinkClick r:id="rId3"/>
              </a:rPr>
              <a:t>/</a:t>
            </a:r>
            <a:r>
              <a:rPr lang="hr-HR" dirty="0" err="1">
                <a:hlinkClick r:id="rId3"/>
              </a:rPr>
              <a:t>prirucnici</a:t>
            </a:r>
            <a:r>
              <a:rPr lang="hr-HR" dirty="0">
                <a:hlinkClick r:id="rId3"/>
              </a:rPr>
              <a:t>/</a:t>
            </a:r>
            <a:r>
              <a:rPr lang="hr-HR" dirty="0" err="1">
                <a:hlinkClick r:id="rId3"/>
              </a:rPr>
              <a:t>prirucnik</a:t>
            </a:r>
            <a:r>
              <a:rPr lang="hr-HR" dirty="0">
                <a:hlinkClick r:id="rId3"/>
              </a:rPr>
              <a:t>_zdrave_</a:t>
            </a:r>
            <a:r>
              <a:rPr lang="hr-HR" dirty="0" err="1">
                <a:hlinkClick r:id="rId3"/>
              </a:rPr>
              <a:t>skole.pdf</a:t>
            </a:r>
            <a:r>
              <a:rPr lang="hr-HR" dirty="0"/>
              <a:t> (22.10.2013)</a:t>
            </a:r>
          </a:p>
          <a:p>
            <a:endParaRPr lang="hr-HR" dirty="0"/>
          </a:p>
          <a:p>
            <a:endParaRPr lang="hr-HR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Pravilno pranje puku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1026" name="Picture 2" descr="http://os-gradec.skole.hr/upload/os-gradec/images/newsimg/222/Image/pranje_ruku_dijagram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1643050"/>
            <a:ext cx="7825361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60418" name="Picture 2" descr="http://www.scritub.com/files/limba/croata%20sarbo%20croata/71_poze/image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167" y="1714488"/>
            <a:ext cx="6331463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69634" name="Picture 2" descr="http://zzjz.techlab.hr/slike/jzisoc/Higijena%20je%20pola%20zdravlja%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133872"/>
            <a:ext cx="9502906" cy="672412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37890" name="Picture 2" descr="http://zdravstveniodgoj.wikispaces.com/file/view/dodir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0"/>
            <a:ext cx="5957878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mojaskola.me/files/os-vlado-milic/images/skola0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43770" y="1"/>
            <a:ext cx="1700229" cy="2428867"/>
          </a:xfrm>
          <a:prstGeom prst="rect">
            <a:avLst/>
          </a:prstGeom>
          <a:noFill/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/>
              <a:t>Škola</a:t>
            </a:r>
            <a:r>
              <a:rPr lang="hr-HR" dirty="0"/>
              <a:t> 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600200"/>
            <a:ext cx="7901014" cy="4525963"/>
          </a:xfrm>
        </p:spPr>
        <p:txBody>
          <a:bodyPr>
            <a:normAutofit lnSpcReduction="10000"/>
          </a:bodyPr>
          <a:lstStyle/>
          <a:p>
            <a:endParaRPr lang="hr-HR" dirty="0">
              <a:hlinkClick r:id="rId4" tooltip="Odgoj"/>
            </a:endParaRPr>
          </a:p>
          <a:p>
            <a:r>
              <a:rPr lang="hr-HR" dirty="0"/>
              <a:t>Odgojno obrazovna ustanova</a:t>
            </a:r>
          </a:p>
          <a:p>
            <a:pPr lvl="1"/>
            <a:r>
              <a:rPr lang="hr-HR" dirty="0"/>
              <a:t>Središnje polje djelovanja: nastava</a:t>
            </a:r>
          </a:p>
          <a:p>
            <a:r>
              <a:rPr lang="hr-HR" dirty="0"/>
              <a:t>Zajednica djelovanja svih njezinih subjekata: učenika, nastavnika, roditelja, stručnih suradnika i ostalih profesionalaca koji učestvuju u obrazovnom procesu. </a:t>
            </a:r>
          </a:p>
          <a:p>
            <a:r>
              <a:rPr lang="hr-HR" dirty="0"/>
              <a:t>Subjekti nastavom stječu: znanja, vještine, sposobnosti i navike.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RAZLIKUJU SE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785926"/>
            <a:ext cx="7467600" cy="4786346"/>
          </a:xfrm>
        </p:spPr>
        <p:txBody>
          <a:bodyPr>
            <a:normAutofit/>
          </a:bodyPr>
          <a:lstStyle/>
          <a:p>
            <a:r>
              <a:rPr lang="hr-HR" dirty="0"/>
              <a:t>U zavisnosti od </a:t>
            </a:r>
            <a:r>
              <a:rPr lang="hr-HR" u="sng" dirty="0"/>
              <a:t>vrste usmjerenja:</a:t>
            </a:r>
            <a:endParaRPr lang="hr-HR" dirty="0"/>
          </a:p>
          <a:p>
            <a:pPr lvl="1"/>
            <a:r>
              <a:rPr lang="hr-HR" dirty="0"/>
              <a:t>opće obrazovne, </a:t>
            </a:r>
          </a:p>
          <a:p>
            <a:pPr lvl="1"/>
            <a:r>
              <a:rPr lang="hr-HR" dirty="0"/>
              <a:t>stručne i </a:t>
            </a:r>
          </a:p>
          <a:p>
            <a:pPr lvl="1"/>
            <a:r>
              <a:rPr lang="hr-HR" dirty="0" err="1"/>
              <a:t>specijalizovane</a:t>
            </a:r>
            <a:r>
              <a:rPr lang="hr-HR" dirty="0"/>
              <a:t> škole. </a:t>
            </a:r>
          </a:p>
          <a:p>
            <a:r>
              <a:rPr lang="hr-HR" dirty="0"/>
              <a:t>Svako od ovih usmjerenja:</a:t>
            </a:r>
          </a:p>
          <a:p>
            <a:pPr lvl="1"/>
            <a:r>
              <a:rPr lang="hr-HR" dirty="0"/>
              <a:t>sadržajima, </a:t>
            </a:r>
          </a:p>
          <a:p>
            <a:pPr lvl="1"/>
            <a:r>
              <a:rPr lang="hr-HR" dirty="0"/>
              <a:t>metodama i </a:t>
            </a:r>
          </a:p>
          <a:p>
            <a:pPr lvl="1"/>
            <a:r>
              <a:rPr lang="hr-HR" dirty="0"/>
              <a:t>tehnikama rada.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/>
              <a:t>Svaka od škola treba da pruži znanja koja će biti funkcionalna u odnosu na buduću profesiju  i moguću ulogu pojedinca u životu i razvoju zajednice.</a:t>
            </a:r>
          </a:p>
          <a:p>
            <a:pPr>
              <a:buNone/>
            </a:pPr>
            <a:r>
              <a:rPr lang="hr-HR" dirty="0"/>
              <a:t> </a:t>
            </a:r>
          </a:p>
          <a:p>
            <a:r>
              <a:rPr lang="hr-HR" dirty="0"/>
              <a:t>Poslije obitelji, škola se smatra najvažnijom institucijom u </a:t>
            </a:r>
            <a:r>
              <a:rPr lang="hr-HR" dirty="0" err="1"/>
              <a:t>vaspitavanju</a:t>
            </a:r>
            <a:r>
              <a:rPr lang="hr-HR" dirty="0"/>
              <a:t> u procesu socijalizacije. </a:t>
            </a:r>
          </a:p>
          <a:p>
            <a:endParaRPr lang="hr-H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Osnovne škole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Značajan činitelj općeg napretka, stalnog razvoja učenika kao duhovnog, tjelesnog i duševnog bića.</a:t>
            </a:r>
          </a:p>
          <a:p>
            <a:pPr marL="64008" indent="0">
              <a:buNone/>
            </a:pPr>
            <a:endParaRPr lang="hr-HR" dirty="0"/>
          </a:p>
          <a:p>
            <a:r>
              <a:rPr lang="hr-HR" dirty="0"/>
              <a:t>Pridonosi razvoju stvaralaštva, osposobljavanju mladih za rad, podizanju kulture rada i pripadnosti svom nacionalnom biću*</a:t>
            </a:r>
          </a:p>
        </p:txBody>
      </p:sp>
      <p:sp>
        <p:nvSpPr>
          <p:cNvPr id="4" name="TekstniOkvir 3"/>
          <p:cNvSpPr txBox="1"/>
          <p:nvPr/>
        </p:nvSpPr>
        <p:spPr>
          <a:xfrm>
            <a:off x="571472" y="6286520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*Narodne novine br. 4/05. (Uvod – Pedagoški standardi i normativi)</a:t>
            </a:r>
          </a:p>
        </p:txBody>
      </p:sp>
      <p:pic>
        <p:nvPicPr>
          <p:cNvPr id="4098" name="Picture 2" descr="http://os-velika-mlaka.skole.hr/upload/os-velika-mlaka/images/newsimg/512/Image/sko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0"/>
            <a:ext cx="2500298" cy="17835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duševljenje">
  <a:themeElements>
    <a:clrScheme name="Aspek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duševljenj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duševljenj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1891</TotalTime>
  <Words>2146</Words>
  <Application>Microsoft Macintosh PowerPoint</Application>
  <PresentationFormat>On-screen Show (4:3)</PresentationFormat>
  <Paragraphs>308</Paragraphs>
  <Slides>57</Slides>
  <Notes>5</Notes>
  <HiddenSlides>3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4" baseType="lpstr">
      <vt:lpstr>Arial</vt:lpstr>
      <vt:lpstr>Calibri</vt:lpstr>
      <vt:lpstr>Century Gothic</vt:lpstr>
      <vt:lpstr>Tahoma</vt:lpstr>
      <vt:lpstr>Verdana</vt:lpstr>
      <vt:lpstr>Wingdings 2</vt:lpstr>
      <vt:lpstr>Oduševljenje</vt:lpstr>
      <vt:lpstr>Higijena nastave, školskih i predškolskih objekata Higijena sporta i sportskih objekata</vt:lpstr>
      <vt:lpstr>Nastavnici </vt:lpstr>
      <vt:lpstr>Plan i program</vt:lpstr>
      <vt:lpstr>Predmet uključuje</vt:lpstr>
      <vt:lpstr>Osobine škole</vt:lpstr>
      <vt:lpstr>Škola </vt:lpstr>
      <vt:lpstr>RAZLIKUJU SE</vt:lpstr>
      <vt:lpstr>PowerPoint Presentation</vt:lpstr>
      <vt:lpstr>Osnovne škole</vt:lpstr>
      <vt:lpstr>Srednje škole</vt:lpstr>
      <vt:lpstr>Visoko obrazovanje</vt:lpstr>
      <vt:lpstr>HIGIJENA</vt:lpstr>
      <vt:lpstr>Higijena - definicija</vt:lpstr>
      <vt:lpstr>Cilj higijene: </vt:lpstr>
      <vt:lpstr>Kolektivna higijena</vt:lpstr>
      <vt:lpstr>Generativna higijena </vt:lpstr>
      <vt:lpstr>Higijena dojenčadi i male djece </vt:lpstr>
      <vt:lpstr>Školska higijena </vt:lpstr>
      <vt:lpstr>Prehrambena higijena </vt:lpstr>
      <vt:lpstr>Mentalna higijena </vt:lpstr>
      <vt:lpstr>Higijena rada </vt:lpstr>
      <vt:lpstr>Komunalna higijena </vt:lpstr>
      <vt:lpstr>Higijena okoliša </vt:lpstr>
      <vt:lpstr>Školska higijena</vt:lpstr>
      <vt:lpstr>Školska higijena</vt:lpstr>
      <vt:lpstr>Školska higijena</vt:lpstr>
      <vt:lpstr>Školska higijena</vt:lpstr>
      <vt:lpstr>Školska higijena</vt:lpstr>
      <vt:lpstr>Karakteristike škloske zgrade</vt:lpstr>
      <vt:lpstr>Školska higijena</vt:lpstr>
      <vt:lpstr>Škola treba biti</vt:lpstr>
      <vt:lpstr>Karakteristike školske zgrade</vt:lpstr>
      <vt:lpstr>PowerPoint Presentation</vt:lpstr>
      <vt:lpstr>Prostorne preporuke</vt:lpstr>
      <vt:lpstr>Prostorne preporuke</vt:lpstr>
      <vt:lpstr>UČIONICA</vt:lpstr>
      <vt:lpstr>Prostorne preporuke - učionica</vt:lpstr>
      <vt:lpstr>PowerPoint Presentation</vt:lpstr>
      <vt:lpstr>Prostorne preporuke - učionica</vt:lpstr>
      <vt:lpstr>Prostorne preporuke - učionica</vt:lpstr>
      <vt:lpstr>Prostorne preporuke - učionica</vt:lpstr>
      <vt:lpstr>Prostorne preporuke – ostale prostorije </vt:lpstr>
      <vt:lpstr>Prostorne preporuke – ostale prostorije </vt:lpstr>
      <vt:lpstr>Prostorne preporuke –  sala za tjelesno</vt:lpstr>
      <vt:lpstr>Prostorne preporuke – pretprostor u sali za tjelesno</vt:lpstr>
      <vt:lpstr>Tjelesni odgoj</vt:lpstr>
      <vt:lpstr>Tjelesni odgoj</vt:lpstr>
      <vt:lpstr>Školski namještaj</vt:lpstr>
      <vt:lpstr>Školska učila</vt:lpstr>
      <vt:lpstr>Organizacija nastave</vt:lpstr>
      <vt:lpstr>Opskrba vodom</vt:lpstr>
      <vt:lpstr>Školska kuhinja</vt:lpstr>
      <vt:lpstr>Literatura:</vt:lpstr>
      <vt:lpstr>Pravilno pranje puku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Higijena nastave, školskih i predškolskih objekata - UVOD</dc:title>
  <dc:creator>Korisnik</dc:creator>
  <cp:lastModifiedBy>Amra Zalihic</cp:lastModifiedBy>
  <cp:revision>73</cp:revision>
  <dcterms:created xsi:type="dcterms:W3CDTF">2013-09-22T06:59:57Z</dcterms:created>
  <dcterms:modified xsi:type="dcterms:W3CDTF">2019-10-06T20:47:48Z</dcterms:modified>
</cp:coreProperties>
</file>